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2.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13.xml" ContentType="application/vnd.openxmlformats-officedocument.presentationml.notesSlide+xml"/>
  <Override PartName="/ppt/ink/ink26.xml" ContentType="application/inkml+xml"/>
  <Override PartName="/ppt/notesSlides/notesSlide14.xml" ContentType="application/vnd.openxmlformats-officedocument.presentationml.notesSlide+xml"/>
  <Override PartName="/ppt/ink/ink27.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notesSlides/notesSlide17.xml" ContentType="application/vnd.openxmlformats-officedocument.presentationml.notesSlide+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Roboto" panose="02000000000000000000" pitchFamily="2" charset="0"/>
      <p:regular r:id="rId36"/>
      <p:bold r:id="rId37"/>
      <p:italic r:id="rId38"/>
      <p:boldItalic r:id="rId39"/>
    </p:embeddedFont>
    <p:embeddedFont>
      <p:font typeface="Roboto Mono"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96F31C-AD5F-4AE1-B388-45F1CC3B3FCB}">
  <a:tblStyle styleId="{9596F31C-AD5F-4AE1-B388-45F1CC3B3F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19:18.738"/>
    </inkml:context>
    <inkml:brush xml:id="br0">
      <inkml:brushProperty name="width" value="0.05292" units="cm"/>
      <inkml:brushProperty name="height" value="0.05292" units="cm"/>
      <inkml:brushProperty name="color" value="#FF0000"/>
    </inkml:brush>
  </inkml:definitions>
  <inkml:trace contextRef="#ctx0" brushRef="#br0">15346 10464 0</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4:01.7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5252 7170 0,'-13'-13'62,"-27"26"-46,-145 0-16,-80-13 16,-52 0-1,-93 0-15,-40 0 0,0 0 16,93 0-16,79 0 15,133 0-15,65 0 16</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4:23.2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13639 6575 0,'0'13'187,"0"53"-187,0-13 16,0 0-16,0-26 16,0 25-16,0 15 15,-39 65 1,39-106-16,0 14 15,-14 0-15,-25 26 63,12-40-47,-12 40-16,-1 1 15,13-54-15,-12 27 16,25-14-16,-12 0 15,13-26-15,-14 27 16,14-1-16,-40 1 16,0-14-1,0 27-15,-26-40 16,13 26-16,-27 1 16,40-1-16,-26-13 15,-27 27 1,40-13-16,13-14 15,13 13-15,1-26 16,-14 27-16,-27 26 16,27-27-16,-26 27 15,26-27-15,-39 14 16,39-27-16,-27 40 16,67-40-16,-40 1 15,27-14-15,-27 26 16,13 1-16,14-14 15,12 13-15,-12-12 16,-40 12-16,39 0 16,-12 1-16,-28 13 15,28-1-15,-41 1 16,41-14-16,-27 14 16,39-13-16,-26 12 15,27-12-15,-1-1 16,14-13-1,0 1 1,0-1 0,-14 13-1,1-12-15,12-1 16,1 0-16,0 0 16,0 0-16,0 1 15,-1-14-15,1 26 47,-80 67-47,80-93 16,0 26-16,-13 1 15,-1-14-15,1 13 16,-1 1-16,27-14 16,-26-13-16,-1 27 15,27-14-15,-13-13 16,0 13-1,0-13 1,-14 13 0,27 0-1,-13 1 1,0-14-16,-1 0 16,1 13-1,-13 13 1,12-26-16,-25 14 15,26-1-15,-27 13 16,13-13-16,14-13 16,-13 14-16,-1-1 15,27 0 95,-26 0-95,13-13-15,-14 0 16,14 0-16,0 14 16,-40 12-1,13-13 1,14 1-1,-14-1-15,13 0 16,-12 0-16,12 0 16,1-13-1,13 0-15,-1 0 16,-25-13 140,-1-93-140,14 80-16,26-1 15,0-39-15,-14 13 16,14 1-16,0 38 16,0-39-16,0 0 15,14 27-15,12 0 16,14-14-16,-1 13 16,-12 1-16,52 13 15,-26-14-15,0 1 16,0 13-16,13-14 15,-26 1 1,13-14-16,26-13 16,-39 13-16,13 1 15,-14-1-15,28-13 16,-41 27-16,0-14 16,54 0-16,-54 1 15,27-1-15,-13 0 16,26-26-16,13 0 15,1-14-15,-1 1 16,27-27-16,-27 27 16,-12 0-16,-15-1 15,1-12-15,-26 52 16,13-26-16,-14 13 16,27-27-16,-27 54 15,14-27-15,0-13 16,-1 13-16,54-53 15,-80 80-15,53-67 16,-52 53-16,25-26 16,-25 40-16,-1 13 15,0-1-15,0 1 16,0-13-16,1 12 31,-1 1-31,13 0 16,1 0-16,-1 0 15,1 13-15,-1-14 16,1 14-16,-14-13 16,0 13-16,0-13 15,1 13-15,-1 0 16,0-13 0,0 13-16,0 0 15,14-14-15,-1 14 16,14-26-16,0 26 15,-1 0-15,-25-13 16,39-1-16,-40 14 16,53 0-16,0 0 15,0 0-15,-13 0 16,40 0-16,13 0 16,-1 0-16,28 0 15,52 0-15,-53 53 16,1-53-16,-14 27 15,-53-27-15,0 0 16,-26 0 0,-27 0-16,40 0 109,13 13-109,26 14 16,41 12-16,-14-39 15,13 13-15,-13 14 16,13-1-16,-39-12 16,0-14-16,13 13 15,-14-13-15,1 0 16,79 39-16,13-39 15,80 0-15,-27 0 16,26 0-16,14 0 16,-66 0-16,13 0 15,-67 0-15,-52 0 16,-13 0-16,13 0 16,-14 0-16,1 27 15,26-27-15,13 13 16,27 27-1,13-27-15,13 27 16,119-1 0,-158-12-16,-67-27 15,-26 0-15,-13 13 16,-14-13 31,133 106-47,53 0 15,39 53-15,-26-40 16,0 13-16,-40 0 16,-92-39-16,-27-40 15,-40 0-15,1-27 16,-27 14-16,0-27 78,0 27-78,0 39 16,-40-26-16,-13-13 15,-66 26-15,-13 26 16,39-12-16,-79 39 16,40-40-1,-40 54-15,79-54 16,-12-26-16,25 0 15,54-40-15,-27 13 16,-13 1-16,39-14 16,-52 53-16,39-52 15,-66 25-15,-52 1 16,12-40-16,-171 66 16,65-26-16,-65-40 15,-54 0-15,-26 0 16,-145 0-16,172 0 15,12 0-15,94 0 16,12 0-16,41 0 16,-14 0-16,-13 0 15,26 0-15,-66 0 16,67 0-16,-28 0 16,41 0-16,0 0 15,-27-53-15,66 40 16,-13-1-16,40 14 15,-27-26-15,53 26 16,-79 0 0,-14-27-16,1 27 15,-212 0 1,211-26-16,14 13 16,-13 0-1,66 13-15,-14 0 0,14 0 16,39 0-16,-26 0 15,53 0-15,13 0 16,13 0-16,14 0 16,-27 0-16,26 0 15,14 0-15,0 0 16,-27 0 78,-39 0-79,13 0-15,-27 0 16,-39 0-16,39 13 16,-13 13-16,67-26 15,-27 0-15,13 13 16,-13-13-1,39 14-15,-13-14 16,14 13 0,13 0-16,0-13 47,52 0 921,-12-13-952,-14-53-16</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4:35.5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5874 7223 0,'-225'0'125,"-159"-40"-125,40-39 16,-410-93-1,304 40-15,173 52 16,91 14-16,54 13 16,13-26-16,40 39 15,39 14-15,27 13 16,13-27 15,-53-79-31,13 26 16,40 54-16,-26-14 15,12 0-15,1 0 16,13 0-16,-13 13 16,-13-26-16,26 26 15,0 1-15,-14-14 16,14 26-16,-13-12 15,13-1-15,-13-26 32,-14 26-32,14 0 15,13 27-15,0-13 16,-13 12-16,13 1 16,0-53 77,0 26-93,0 27 16,0 0-16,93-40 16,-1 27-1,67-27-15,-67 39 0,1 14 16,-53 0-16,-27 0 62,53 133-46,27 52-16,-14 0 16,-13-26-16,-53 0 15,27-27 1,-40 40-16,0-13 0,-53-14 15,-66 14 1,13-40-16,-52 13 16,-28-39-16,-12 0 15,-27-80-15,-13-13 16,-410-27 0,291-92-16,105-13 15,120 66-15,53 0 16,79 52-16,0-52 15,0-92-15,132-54 16,212 13-16,39 54 16,67-27-16,172 53 15,106 92-15,-14 27 16,-92 0-16,-53 106 16,-27 66-16,-317-26 15,-80-27-15,-52 0 16,-93 13-16,0 53 15,-79 14-15,-54-27 16,-12-13-16,-40-67 16,52-39-16,-12-13 15,-14-14-15,-13-26 16,-53 0-16,-39 0 16,-147-106-16,81-39 15,-107-107 1,40 14-16,159 40 15,93 79-15,105 39 16,14 1-16,26-53 16,79-27-16,199 14 15,39 25-15,212 15 16,106 105-16,53 39 16,-13 147-16,-172 38 15,-226-38-15,-118 12 16,-132-92-16,-27 53 15,0 39-15,0 1 16,-159 25-16,-26-25 16,-80-40-16,80-80 15,-93-39-15,-53-14 16,-118-26-16,-200-79 16,14-133-16,-26-132 15,79-53-15,251 119 16,199 133-16,92 92 15,40-13-15,0-53 16,119-66 0,146 79-16,158-40 0,225 27 15,27 119 1,145 40-16,-66 158 16,-185 93-16,-278-53 15,-198-66-15,-80 0 16,-13 53-16,-132 40 15,-67-14-15,-105 40 16,0-92-16,13-93 16,92-27-16,-105-66 15,-66-13-15,-728-238 32,489-40-32,0-52 0,67-1 15,172 40-15,211 145 16,93 67-16,66 13 15,0-67-15,172 14 16,185 27-16,278 65 16,79 27-16,54 27 15,39 198-15,-199 79 16,-370-145-16,-119-27 16,-66 27-16,-53-93 15,-39 79-15,-67-12 16,-93 78-16,-12-118 15,-41-14 1,-145-65 0,199-14-16,66-27 15,-27-79 1,159 93 0,40-93-1,118-13 1,-78 79-16,-14 27 15,13 13-15,-52 0 16,-14 0-16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4:59.3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1958 5173 0,'26'0'47,"67"0"-31,0 13-16,-1 0 15,54 14-15,-1-14 16,40 26-16,40-39 16,-39 0-16,12 0 15,0 0-15,-12 0 16,-14 0-16,-27 0 15,14 0-15,-67 0 16,1-13 0,53-40-1,-67 40-15,-13 0 16,-26 0-16,13 13 16,-40 0-16,53-27 15,-13 27-15,13 0 16,27 0-16,-1 0 15,54 0-15,-54 0 16,28 0-16,-15 0 16,-38 0-16,-1 0 15,0 0-15,13 0 16,-39 0-16,13 0 16,13 0-16,0 0 15,-26 0-15,26 0 16,40 0-16,-67 0 15,28 0-15,12 13 16,-39 1-16,26 12 16,-53-13-1,0-13 79,27 53-78,92 27-1,-79-67-15,-13 0 16,0 0-16,-27 0 16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5:06.6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3731 7633 0,'-14'13'94,"-25"-13"-78,-1 0-16,-53 0 15,1-52-15,39 38 16,0 1-16,27 0 16,12 13 46,-39 0-46,-66-53-16,0 0 15,-26 13-15,26 1 16,-14-41-16,54 54 16,-14-27-16,67 53 15,13 0-15</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5:07.94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3876 7818 0,'-13'-52'235,"-133"-1"-235,-158-80 31,172 80-31,-14 0 15,54 14-15,12 12 16,54 14-16,-14 13 16,27 0 62,0-13-78,-27-14 15,27 14-15,0 0 16,13 0-16,-27-1 125,14-12-125,-14-27 16,14 13-16,0 14 15,-13 0 1,12 12 93,14-25-109,0 12 16,0 14-16,0-14 16,0 14-16</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5:08.4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4683 7236 0</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5:11.94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10980 5437 0,'13'0'141,"14"0"-141,13 0 16,12 0-16,15-13 15,144-14 1,-105 14-16,-13 0 15,52-13-15,-65 26 16,12 0-16,41 0 16,-41 0-16,1 0 15,-27-27-15,13 14 16,-39 13-16,13 0 16,0-13-16,-40 13 15,-13-14-15</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5:14.5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19090 5583 0,'-14'0'63,"1"0"-47,-66-14-16,26 1 15,-40 0-15,40-13 16,-92-1-16,-14 14 15,-26 0-15,13-27 16,-13 27-16,-14 13 16,-79-27-1,146 27-15,13 0 16,-13 0-16,39 0 16,14 0-16,26 0 15,-13 0-15,0 0 16,13 13-16,-27-13 15,1 0-15,0 0 16,12 0-16,-12 0 16,-40 0-16,13 0 15,-53 0-15,1 0 16,-14 0-16,-27 0 16,1 0-16,-40 0 15,0 0-15,-1 0 16,41 0-16,0 0 15,39 0-15,13 0 16,54 0-16,-14 0 16,-13 0-16,13 0 15,-26 0 1,-1 0-16,-25 0 16,25 0-16,28 0 15,-54 0-15,26 0 16,41 0-16,-1 27 15,27-14-15,-13-13 16,-14 13-16,27 14 16,0-27-1,-53 0-15,13 0 0,-26 0 16,-1 0-16,-25 0 16,65 0-16,-52 0 15,52-13-15,-26-14 16,13 27-16,40-26 15,0 26-15,52 0 16,-38 0-16,38 0 16,1 0-16,-13 0 15,-14 0-15,27 0 16,-40 0 0,-13 0-1,26 0-15,-26 0 16,39 0-1,-92 13 1,80-13-16,25 13 16</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5:17.5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9737 10041 0,'-27'-93'94,"27"27"-79,0-66-15,0-14 16,0 1-16,0-27 15,0 13-15,0 0 16,0-13-16,0 40 16,0 39-16,0 1 15,13 26-15,27-14 16,-13 27-16,39-26 16,0 13-16,-40 26 15,1 27-15,-1-13 16,1 12-16,-14 14 15,0-13 1,27 0-16,13-14 16,79 1-1,-13 26-15,93 0 16,39 0-16,-13 0 16,0 0-16,1 0 15,-15 0-15,-52 0 16,-13 0-16,-53 0 15,106-40 1,-146 27-16,26-27 16,14 14-16,53-14 15,0-13-15,39 0 16,-39 0-16,-27 14 16,-13-27-16,-39 52 15,-27-25-15,-40 25 16,13-78 62,-26 26-78,0 26 16,0 0-16,0 1 15,0 12-15,0 1 16,0-14-16,0-13 15,0 27-15,-26-14 16,13 0 0,-1 27-16,14-13 15,0-1-15,-13 14 16,0 0-16,13-1 16,0 1 30,0-40-30,0 14-16,0 12 16,0-13-16,0 27 15,0-26 63,0 25-62,40-12 0,-27 13-16,0-1 15,0-25 1,0 39 0,-13-13-16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3:15.4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9935 6032 0,'53'0'125,"66"0"-109,13 0-16,14 0 15,-14 0-15,27 0 16,-66 0-16,-1 0 16,-26 14-16,0-14 15,-13 0-15,13 0 16,-13 0-16,14 0 15,-1 0-15,0 0 16,-13 0-16,13 0 16,-40 0-16,27 0 15,-13 0-15,0 13 16,-1-13-16,14 0 16,13 13-16,53 0 15,14 27-15,-14-27 16,79 14-1,-26-1-15,13 14 16,-26-40-16,-27 13 16,-39 0-1,-27-13-15,-13 0 0,-40 0 16,14 0-16,-14 0 16,27 0-1,-14 0-15,40 0 0,1 0 16,65 0-16,-13 40 15,26-27-15,14 14 16,-40-14-16,0 13 16,-39-26-16,-27 0 15,-14 0-15,-26 0 16,1 0-16,12 0 16,14 0-16,-27-13 15,66-26-15,-12 12 16,12-13-16,-26 27 15,0 0-15,-40 0 16,66-14-16,-52 27 16,-14 0-16,0-13 15,14 0 1,-1 13 0,27-27-16,-13 14 15,-14 0-15,27 0 16,-26-14-16,39 27 15,-13 0-15,0-13 16,-14 13-16,-25-13 16,38 13-1,-38 0-15,25-14 16,14 14-16,13 0 16,14 0-16,-1 0 15,-13 0-15,14 0 16,-1 0-16,-13 0 15,-13 0-15,0 0 16,0 0-16,-13 0 16,13 0-16,13 0 15,0 0-15,40 0 16,-14 0-16,1-26 16,0 26-16,-27-13 15,-13 0-15,0 13 16,-27 0-16,-26-14 15,26 14 1,1-26 0,-1 26-1,1 0 1,-1-13 0,-12 13-16,-1 0 15,0-14 32,40 14-31,26 0-16,40 0 15,-13 0-15,13 0 16,-39 0-16,12 0 16,-26 0-16,-26 0 15,-27 0-15,-13-13 141,0 0-110,0-13-15,0-14-1,0-13-15,0 13 16,-26 14-16,-1-54 16,-12 27-16,12 27 15,14 0-15,0 12 16,-40 1 62,-146-40-78,27 40 16,-66-14-16,-26-25 15,-67 25-15,-13-39 16,0 13-16,106 40 15,79-27-15,67 40 16,65 0-16,14 0 94,-27 0-79,1 0-15,-28 0 16,-25 0-16,-14 0 16,-159 0-1,107 0-15,12 0 16,-39 0-16,13 0 16,-199-26-1,120 26-15,13 0 16,40 0-16,-1 0 15,14 0-15,0 0 16,52 0-16,1 0 16,66 0-16,-27 0 15,27 0-15,0 0 16,0 0-16,13 0 16,-13 0-16,39 0 15,1 0-15,-1 0 16,1 0-16,13 0 15,0 0 1,-1 0 0,-12 0-16,-27 0 15,-13 0 1,-27 0-16,-39 39 16,13-12-16,53-27 15,-27 26 1,53-26-16,-12 0 0,25 0 15,-26 0-15,13 0 16,14 0-16,-27 0 16,40 0-16,-14 14 15,1-14-15,-1 13 16,1 0 0,13-13-16,-27 26 15,14-12 1,12-14-1,-12 0 1,-1 13 15,14 0-15,0 0 0,-13-13-16,26 14 15,-40-14 1,13 13-16,-39 13 15,53-13-15,-27 1 16,-13-1-16,27 13 16,-14-12-1,27-14 282,-13 13-266,65-13 438,27 0-469,27 0 16,66-40-16,-53 40 15,-14 0-15,14 0 16,-13 0-16,-1 0 16,1 0-16,13 0 15,-40 0-15,0 0 16,27 0-16,-1 0 16,1 0-1,-14 0-15,40 0 0,-13 0 16,-40 0-16,14 0 15,-41 0 1,14 0-16,-26 0 16,-1 0-16,-13 0 15,14 0-15,-1 0 16,27 0-16,27 0 16,52 0-16,-13 0 15,93 0 1,-120 0-16,-26 0 15,-13 0-15,-13 0 16,-14 0-16,27 0 16,0 0-16,-40 0 15,40 0-15,14 0 16,25 0-16,-39 0 16,-13 0-16,-1 0 15,1 0-15,-27 0 16,27 0-16,-14 0 15,27 0-15,14 0 16,25 0-16,14 0 16,-13 0-16,26 0 15,-40 0-15,-39 0 16,13 0 0,-27 0-1,1 0-15,-1 0 16,14 0-16,79 0 15,-13 0-15,52 0 16,200 0 0,-186 13-16,-1-13 15,-38 14-15,-41-14 16,-25 0-16,-15 0 16,-38 0-16,-1 0 15,27 0 1,26 0-1,92 13 1,-38 27-16,-41-40 16,-26 0-16,-13 0 15,-27 0-15,26 0 63,28 0-63,-14 0 15,13 0-15,0 0 16,-53 0-16,13 0 16,14 0 62,26 0-63,106 0 1,-79 0-16,-40 0 16,-27 13-16,1-13 15,-133 53 235,-119 0-250,27-14 16,-1-25-16,-26 12 16,0 0-16,67 14 15,12-40-15,53 0 16,-65 0-1,52 0-15,-13 0 16,-27 0-16,-52 0 16,-1 0-16,14 0 15,13 0-15,13 0 16,54 0-16,39 0 16,13 13-16,13-13 15,40 14-15,-27-14 31,1 0-31,-40 0 16,-27 0-16,-66 0 16,27 26-1,13 1-15,-40-14 0,54 0 16,38-13 0,-38 40-16,78-40 15,-39 0 1,0 0-16,-146 0 15,27 0 1,-27 0-16,-118 0 16,-14-40-16,39-26 15,-65 39-15,26-12 16,79-27-16,107 52 16,52 14-16,26-13 15,54 13-15,-27 0 110,27 0-95,12 0-15,-12 0 16,-40 0-16,39 0 15,-26 27-15,27-27 32,13 13-1</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5:18.9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14089 6218 0,'-13'13'94,"13"132"-79,0-12-15,13 118 16,0-92 0,1-67-16,-14-25 15,0-1 1,0-13-16,0 0 15,-14-53-15,1 26 16,-27-13-16,14 14 16,-1-27-16,-25 13 15,12 0-15,-13 0 16,-26 14-16,-54-1 16,1-26-16,-53 66 15,13-52-15,-93 65 16,1 0-16,-67 41 15,80-15-15,-41 54 16,28-27-16,79 27 16,52-66-16,14-1 15,-79 80 1,132-119-16,-14 27 16,1 25-16,13-38 15,26-1-15,14 0 16,-1-53-16,14 27 15,0-27-15</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5:21.4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14711 2170 0,'-13'0'15,"-54"0"1,15 0-16,-15 13 16,14 13-16,-66 1 15,0 65-15,-26 1 16,26 26-16,26-13 15,14 26-15,-1 14 16,54 39 0,-14 159-1,40-185-15,0-40 16,80 13-16,-1-26 16,119-14-1,-39-39-15,0-26 16,26-27-16,40 0 15,0 0-15,-27-66 16,-12-1-16,-54-25 16,0-14-16,-52-13 15,-14 0-15,-27-27 16,-25-26-16,25 14 16,-39-1-16,0-13 15,0 13-15,-79-26 16,-40 39-16,-53 1 15,-66 26-15,-265-80 16,0 67-16,67 53 16,39-14-16,119 67 15,93-14-15,92 27 16,54 13-16,39 13 531</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5:23.9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19870 1852 0,'-13'-13'63,"-119"39"-48,-1 67 1,-12 52-16,-40 54 16,79-14-16,26 14 15,1 65-15,66-118 16,0 12-16,13-39 15,26 14-15,27-27 16,13-27-16,-13-26 16,-13-13-16,26-14 15,0-13-15,27-13 16,39 0 0,172 0-1,-145 0-15,66-39 0,-53-41 16,66 14-1,-53-27-15,-53 1 16,-12-1-16,-28 14 16,-39 13-1,-40 52-15,-13-12 16,0-27 0,0 40-16,0-40 15,0-13-15,0 0 16,-92-80-16,-41 1 15,-25-27-15,12 26 16,-26 27-16,40 40 16,26 13-16,27 26 15,52 27-15,14-1 16</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5:25.6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19196 2818 0,'-14'13'47,"-25"13"-32,-28 54-15,1 26 16,40-27-16,-67 53 16,27-13-16,0 27 15,39-14-15,-39 27 16,13-40-16,1 27 15,-15-27-15,41-40 16,-27-13-16,13 0 16,1-13-16,-14-26 15,-13 12-15,52-39 16,-52 14-16,13-1 16,0-13-1,-52 40-15,-54-27 16,-185-13-1,119 0-15,13 0 16,-171 0 0,277 0-16,0 0 15,93 0-15,-1 0 16,-12 0 31,-40-93-47,0 1 15,13-14-15,-27 13 16,14-13-16,0 27 16,26 52-16,27 14 15,13-13 32,0-27-31,-13 0-16,-13 26 15,-14-12-15,13 12 16,-12-12-16,25 25 16,1 1 46,0-13-46,13-14-16,-13 0 15,13 14-15,0-1 16,0 1-16,-13 26 391,-40 13-376,26 53-15,-39 27 16,40-14-16,-1-52 16,1 26-16,12-27 15,-25 27-15</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5:31.0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18005 10782 0</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5:31.4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18005 10782 0</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5:45.6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2262 7382 0,'13'0'93,"27"0"-77,106 0-16,52 0 16,-26 0-16,13 0 15,27 0-15,13 0 16,-14 0-16,14 0 16,-53 0-16,-13-13 15,0-40-15,-40 39 31,-66-12-31,-27 0 16,14 12-16,-14 1 16,-12 13 62,39 0-78,66 0 15,26 0-15,54 0 16,-41 0-16,1 0 16,-27 0-16,1 0 15,-41 0-15,-12 0 16,-27 0-16,-1 0 16,1 0-16,-26 0 15,26-13-15,13 13 16,-13-27-16,13 27 15,-13 0-15,13 0 16,-26 0-16,13 0 16,-27 0-16,1 0 15,-14 0-15,0 0 16,0 0 0,0 0-1,14-13 1,13 13-16,-1 0 0,27 0 15,54 0-15,12 0 16,-26 0-16,13 0 16,53 0-1,-106 0-15,-13-13 16,-40 13 0,0 0 202,67-13-218,-14-14 16,26 14-16,1 13 16,0 0-16,-27 0 15,40 0 1,-93 0-16,40-13 94,-27 0-79,1 13 1,-14 0-16,-13-14 156,0 81 157,0 78-298,0-52 1,26 26-1,-26-106 657,0 0-672,-26-13 16</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6:15.6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5900 11814 0,'53'0'63,"26"0"-63,120 0 15,66 0-15,118-53 16,93-27-1,120 27-15,-67-66 0,79 40 16,-184 26-16,-107-13 16,54 39-1,-94 14-15,15-13 0,12-40 16,-26 52 0,105-12-1,-26 26-15,-79 0 0,-13 0 16,-27 0-16,13 0 15,-65 0-15,12 0 16,27 0-16,-13 0 16,39 0-16,13 0 15,54 0-15,171 0 16,1271 0 15,-1310 0-31,0 13 0,-54 53 16,-52-13-16,-26-53 15,118 80-15,-78-80 16,12 13-16,106 66 16,-52-26-16,-67 13 15,-26-13-15,-80-40 16,-79 27-16,-40-27 16,-52 1-16,-54-14 15,0 0 141,80 0-140,-79 0-16,39 0 16,93-14-16,26 14 15,-13 0 1,-40 0-16,-26 0 0,26 0 16,-66 0-16,-39 0 15,-14 0-15</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6:27.9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15372 3426 0,'14'0'78,"91"0"-62,28 0-16,171 0 31,-145 0-31,39 0 15,159 0 1,-185 0-16,-13 0 16,-13 0-16,12 0 15,-25 0-15,25 0 16,-12 0-16,13 0 16,-27 0-16,0 0 15,-26 0-15,26 0 16,-13 0-16,14 0 15,-67 0 1,26 0-16,-25 0 0,-15 0 16,15 0-16,-1 0 15,26 0-15,1-13 16,-53 13-16,26 0 16,13-13-16,-26 13 15,-26-13-15,-1 13 16</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6:29.0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16351 4498 0,'0'-13'62,"27"13"-46,118 0-16,27 0 15,27 0-15,12 0 16,133 0-16,-106 0 16,53 0-16,305 0 31,-358 0-31,-40 0 15,93 0 1,-185 0-16,-13 0 16,66 0-1,-93-14-15,53 14 16,-13-13-16,13 0 16,39 13-16,-25-40 15,-27 40-15,13-13 16,13 13-16,-40 0 15,-25-13 1,-28 13-16,-25 0 0,38-13 16,-38 13-16,12 0 15,1-27-15,12 27 16,-25 0-16,12 0 16,0-13-16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3:20.2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9565 5265 0,'13'13'141,"80"-13"-125,78 0-16,1 0 15,225 80 1,-238-80-16,13 0 15,159 0 1,-239 0-16,1 0 16,13 0-16,-40 0 15,27 0-15,-1-27 16,67 27-16,-53 0 16,53 0-16,-1 0 15,-52 0-15,26 0 16,-65 0-16,12 0 15,-39 0-15,13 0 16,-1 0-16,15 0 16,65 0-16,-40 0 15,54 0 1,13-13-16,-27 0 16,27 13-16,-27 0 15,-39-13-15,-40 13 16,-40 0-16,0 0 15,0 0 1,1-14 0,-1 1-1,26 0-15,-12 13 16,13-13-16,-27 0 16,13-1-16,-12 1 15,-1 13-15,0-13 16,0 13-16,0 0 15,1 0 1,52 0-16,40 0 16,26 0-16,0 0 15,-13 0-15,14 26 16,-41-12-16,1-14 16,-1 0-16,-25 0 15,-41 0 1,-13 0-16,14 0 15,26 0 1,26 0-16,27 0 16,26 0-16,27 0 15,-27 0-15,27 0 16,-27 0 0,-39 0-16,-54 0 0,-25 0 15</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6:31.0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16034 5067 0,'0'-13'94,"26"13"-47,106 0-32,212 0-15,-79 0 16,53 0-16,92 0 16,0 0-16,-53 0 15,53 0-15,-172 0 16,-26 0-16,-27 0 15,-39 0 1,-80 0-16,13 0 16,-39-14-16,13 1 15,-27 13-15,27 0 16,-13 0 0,-27 0-1</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6:32.4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16007 5636 0,'133'0'94,"171"0"-78,53 0-1,225 0-15,-39 0 0,12 26 16,-26-26-16,-79 0 15,-132 0-15,-41 0 16,-78 0-16,-40 0 16,-54 0-16,-25 0 15,-67 0-15</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6:34.4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16232 6443 0,'40'0'109,"185"0"-109,53 0 16,118 0-16,200 0 15,-67 0-15,13 0 16,14-53-16,-106 53 16,-172 0-16,39 0 15,53-14 1,-184-12-16,-80 13 15,-40 13-15,-13 0 16,-27 0-16</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6:36.6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16431 7025 0,'238'0'79,"79"0"-79,305 0 15,-80 0-15,93 0 16,-53 0-16,-39 0 15,-186 0 1,159-27 0,-397 27-16,-26-26 15,-14-27-15</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6:44.0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15346 8136 0,'53'-13'47,"105"13"-32,54 0-15,66 0 16,39 0-16,-52 0 15,1349-119 48,-1588 119-47</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6:51.8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24183 9353 0,'-13'0'62,"-67"0"-46,-92 0-16,-66 0 15,-26 0-15,-14 0 16,-79 0 0,-14 0-16,14 0 0,79 0 15,-39 0-15,52 0 16,-13 0-16,40 0 15,-26 0 1,-54 0-16,1 0 16,39 0-16,13 0 15,40 0-15,0 26 16,93-26-16,-27-13 16,54 0-16,-15-27 15,28 27-15,-27 13 16,-13-13-16,39 0 15,-172-40 1,107 26-16,25 14 16,-12-27-16,-1 27 15,27 0-15,0 0 16,13-27-16,-13 27 16,80 0-16,-14-1 15,39-12-15,1 26 16,0 0 124,-80-80-140,-65 1 16,12 13-16,27 26 16,-106-52-1,119 52-15,93 27 16,0 13-16,0-27 125,13-65-109,26 26-16,-26 13 15,26 13-15,1-13 16,26-40-16,-40 54 15,14-27-15,-1 26 16,-13 0-16,0 0 16,14 14 31,-1 13-47,1 0 15,13-1 1,-14 1-16,14 0 15,-1 0-15,305-27 32,-79 40-17,-106 0 1,-1 0-16,14 26 16,14-12-1,-14-1-15,185 40 16,-159-14-16,-13-39 15,27 40-15,13 0 16,-27-40-16,-26 0 16,27 0-16,-27 0 15,-13 0-15,-1 0 16,-12 0-16,-14 0 16,53 0-16,-39 0 15,13 0-15,39 0 16,-26 0-16,26 26 15,14 14 1,-40-14-16,0-12 16,-13 39-16,-40-53 15,79 26 1,-105-26-16,-14 13 16,-13 27-16,80-27 15,-1 0-15,41 14 16,-14-1-16,13 1 15,-13-1-15,-13 27 16,-1-13-16,-39 0 16,-26-14-16,-40-13 15,-27 14-15,-26 52 47,0 80-47,40 0 16,-13-54-16,-14-12 15,26 26-15,-39-79 16,0-27-16,0 0 47,0 14-31,-26 12-16,-67-12 15,1-14 1,-67 27-16,-66-1 15,0-12-15,27-1 16,-14-26-16,-39 0 16,-14 0-16,1 0 15,-14 0-15,0 0 16,13 0-16,27 0 16,-13-13-16,-27-27 15,27 1-15,26 26 16,26-27-16,27 40 15,-185-27 1,199 27-16,12 0 16,-39 0-16,39 0 15,-12 0-15,-14 0 16,13 0-16,13 0 16,-12 0-16,-1 0 15,53-26-15,-26 26 16,-1 0-16,1 0 15,13 0-15,-13-13 16,39 13-16,-39 0 16,26 0-16,13 0 15,-12 0 1,-41 0 0,80-14-16,26 14 15,-26-13-15,40 0 16,12-13-16,-39 12 15,27 1-15,0-27 16,-14 1-16,13-41 16,1 27-16,-27-26 15,13 26-15,27 13 16,-13-12-16,12-1 16,1-14-16,0 1 15,13-26-15,0 39 16,0-27-16,0 28 15,0-1-15,0 26 16,26-39-16,1 53 16,13-27-16,12 27 15,28-40-15,-27 26 16,26-12 0,-26 26-16,-40 13 15,1 0-15,12 0 16,0-14-1,14 14 1,-13-26-16,92 26 16,238 0-1,-146 0-15,28 0 16,-14 0-16,13 0 16,-80 0-16,41 0 15,-27 0-15,0 0 16,-13 0-16,-27 0 15,40-40-15,-13 27 16,13 13-16,13-40 16,-27 40-16,14 0 15,0 0-15,14 0 16,-14 0-16,0 0 16,0 13-16,39 1 15,-12-1-15,12 53 16,-12-53-16,-14 1 15,-13 25-15,-26 1 16,-1-40-16,-26 13 16,-26 14-16,-54-1 15,14-13-15,0-13 16,-26 27-16,12-1 16,14-13-16,-26 14 15,-14-27-15,-13 13 16,13 0-1,0-13-15,14 40 16,-1 39-16,1-12 16,-27-1-16,26 26 15,-26-39-15,0 0 16,0 0-16,0-40 16,0 40-16,-66 27 15,13-54-15,-26 27 16,13-27-16,-40 27 15,-13-26-15,-40 39 16,27-13-16,-67-13 16,-92 26-16,53-53 15,-40 13-15,-39-26 16,-40 0-16,39 0 16,-52 0-16,105 0 15,-13 0-15,53-53 16,-26 27-16,79-53 15,13 26-15,67 39 16,-54-25-16,27-14 16,27 40-16,-14-1 15,-13-12-15,26 26 16,-39-26 0,39 12-16,40 14 15,-26-13-15,26-13 16,26 12-16,-25 1 15,25 0 32,27-27-31,-40-66-16,27 67 16,0-14-16,-40-40 15,53 40-15,0 0 16,0 40-16,0-27 15,0 14-15,0 0 16,13-27-16,14 26 16,26-26-16,13 0 15,0 14-15,13 12 16,27-26-16,26 14 16,-39-1-16,0 0 15,-14 0-15,-26 27 16,-40 13-1,0 0 48,1 0-32,65 13-31,-13 14 16,14-14-16,-1 14 15,-13-27-15,0 13 16,-53-13-16,27 0 16</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6:55.0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16642 10888 0,'106'0'140,"26"0"-124,1-14-16,-14 14 16,225 0-1,-159 0-15,53 0 16,-26 0-16,-14 0 16,-13 0-1,-13 0-15,0 0 0,-13 0 16,-13 0-16,-14 0 15,27 0-15,13 0 16,53 0-16,-27 0 16,14 0-16,13 0 15,-27 0-15,-26 0 16,0 0-16,13 0 16,-79 0-16,26 0 15,-39 0-15,-1 0 16,14 0-16,-53 0 15,0 0-15,13 0 16,40 0 0,-13 0-16,-27 0 15,26 0-15,-52 0 16,26 0-16,-39 0 16,12 0-16</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6:56.3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19315 11060 0</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6:58.4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17092 11192 0</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7:06.2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5450 4683 0,'-79'0'78,"-159"0"-78,39 0 15,-224-40 1,159-26-16,25 53 16,15-27-1,-385-52 1,543 92 0,13 0-16,26 0 15,14 0 1,0-13 124,-27-14-140,-66-92 16,40 40-16,-13-1 16,39 41-16,-26-28 15,40 54-15,-1 13 16,-12-26 0,12-27 155,-13-40-155,40 80 0,0-13 15,0 12-15,0 1-16,14-27 15,12 27-15,1 0 16,39-27-16,0 14 15,66-14 1,-79 27-16,-40 0 16,27 13-16,-14 0 15,14 0-15,13 0 16,26 0-16,-12 0 16,38 0-16,28 0 15,52 0-15,-13 0 16,0 0-16,26 0 15,-13 39-15,-13-39 16,-13 0-16,-13 0 16,-14 0-16,27 0 15,0 0-15,12 0 16,1 0-16,27 0 16,-27 0-16,26 0 15,1 0-15,-27 0 16,-14 0-16,14 0 15,-13 0-15,0 0 16,-53 0-16,26 0 16,-13 0-1,13 0-15,1 0 16,131 0 0,-158 0-16,53 0 15,-27 0-15,14 0 16,12 0-16,14 14 15,106 12 1,-145-26-16,-41 40 16,40-27-16,-12 0 15,-1 14-15,13-27 16,0 26-16,-39-26 16,-1 0-16,-12 0 15,39 0-15,-40 0 16,1 0-16,-14 0 15,-13 0-15,-27 0 16,27 0-16,-40 0 16,27-13-16,-40 39 125,0 67-125,0 26 15,-27-40-15,-39 1 16,-40 12-16,1 1 16,12-27-16,-52-13 15,-14 13-15,-26 14 16,-106-1-16,52-66 15,-581 40 1,198-53-16,-13 0 16,53 0-16,40 0 15,52 0-15,120 0 16,53 0-16,52 0 16,27 0-16,13 0 15,53 0-15,13 0 16,27 0-16,39 0 15,27 0-15,0 0 16,13 0-16,13 26 16,27-26-1,-27 14 110,-26-1-109,-26 0-16,26-13 16,-27 27-16,40-27 15,13 0-15,27 0 16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3:21.7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17449 5794 0,'-172'0'140,"-198"0"-140,-80 0 16,-225 0-16,-39 0 15,172 0-15,145 0 16,145 0-16,67 0 16,53 0-16,79 0 15,27 0-15,12 0 47,-12 0-31,-40 14-16,-67-1 15,-52 0-15,-26 14 16,-54 25-16,27-25 16,0-27-16,-27 0 15,-13 0-15,0 0 16,14 0-16,-14 0 16,-304 0-1,357 0-15,0 0 16,53 0-16,27 0 15,12 0-15,94 0 16,12 0-16</inkml:trace>
</inkml:ink>
</file>

<file path=ppt/ink/ink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7:07.4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2461 5305 0,'13'0'78,"146"0"-78,251 0 16,-159 0-1,40 0 1,-13 0-16,-27 26 0,-13-26 16,27 0-16,52 0 15,-65 0 1,-41 0-16,14 0 16,-13 0-16,-14 0 15,27 0-15,-53 0 16,27 0-16,-1 0 15,-26 0-15,-39 0 16,38 0-16,-78 0 16,13 0-1,-13 0-15,-41 0 0,-25 14 16,-14-14 0,14 0 77,12 0-93,41 0 16,12 0 0,-12 0-16,39 0 0,-66 13 15,0 0-15,-27 0 16,-13-13-16,14 0 265,-1 0-265,27 0 16</inkml:trace>
</inkml:ink>
</file>

<file path=ppt/ink/ink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7:08.8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1072 6535 0,'119'0'47,"66"-26"-47,26 26 16,41 0-16,12 0 16,54 0-16,39 0 15,0 0 1,53 0-16,1 0 0,-1 0 15,-14 0-15,-78 0 16,52 0-16,-52 0 16,-80 0-16,0 0 15,27 0-15,-67 0 16,67 0-16,-40 0 16,211 0-1,-264 0-15,0 0 16,-40 0-16,-39 0 15,-27 0-15,-13 0 16,-13 0-16,-27 0 16,0 0-16,1 0 78,52-13-78,13-1 15,27 14-15,-40 0 16,0 0-16,-26 0 16,52 0-1,-78 0-15</inkml:trace>
</inkml:ink>
</file>

<file path=ppt/ink/ink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7:18.6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4458 7964 0,'0'-40'78,"-26"-52"-78,-40 52 15,-27-26-15,-39-40 16,-53-26-16,-1 13 16,-78-40-16,-80-13 15,26-40-15,-26 40 16,66-13-16,14 26 15,79 14-15,39 12 16,54 14-16,25 40 16,1 0-16,53-14 15,-13 53-15,26 14 16,-14-14-16,1 27 16,13 0-1,0-14 1,-53-52-16,14 39 15,12-13-15,-26-39 16,0 12-16,14-12 16,-1-14-16,13 79 15,14-12-15,13-1 16,0 27-16,-13-27 31,13 14-31,-27-1 16,14-12-16,13-1 15,-13-13 1,13 40-16,-40-27 0,40 14 16,0-14-1,0 27-15,0-14 16,0 14-16,0 0 16,0-27-16,0 27 15,0-14 1,0 1-16,27-14 15,-14 27-15,0-13 16,0-1-16,1 27 16,12-26-16,-13 12 15,14-12-15,-1 13 16,-12 13-16,-1 0 16</inkml:trace>
</inkml:ink>
</file>

<file path=ppt/ink/ink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7:20.9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2090 2765 0,'0'13'62,"-39"106"-46,-41 66 0,-12 1-1,-1 12-15,27-13 0,-14 0 16,27-52-16,1-14 15,-15 0-15,41-27 16,-27 28-16,27-68 16,-27 68-1,39-1-15,-25 39 0,-14-25 16,13 52-16,14-13 16,26 13-16,-27 27 15,27-27-15,0-13 16,0-66-16,27-14 15,-1 14-15,14-13 16,-27-54-16,40 41 16,-40-41-16,14 14 15,12 27-15,28-1 16,-41 14-16,27 13 16,-27-14-1,54 27-15,-54 0 16,40-26-16,-39-14 15,12-39-15,28 0 16,-54-14-16,53 27 16,-13-13-16,-27-14 15,14 14-15,-27-14 16,27 1 0,-27-1-16,14 14 15,-1-14 1,-13-26-16,14 67 15,39-28-15,13 14 16,-26-13-16,159 13 31,-159-40-31,0-13 16,0 13-16,0-13 16,-40 0-16,26 0 15,-12 13 1,92 14-1,-79-14-15,79-13 0,13 0 16,-39 0-16,39 0 16,-66 0-16,66 0 15,1-13-15,-14-14 16,-13 27 0,-14-13-16,27-13 15,238 26 1,-145 0-16,-13 0 15,25 0-15,-38 0 16,12 0-16,-66 0 16,54 0-16,-14-27 15,277-39 1,-250 26-16,39 27 16,53-53-16,53 26 15,198-132-15,40-13 16,-145 79-16,185 1 15,-252-28-15,53 94 16,1-14-16,-186 26 16,185-39-16,-158 66 15,13 0-15,-40 0 16,26 0-16,-26 0 16,14 13-16,-14 1 15,-13 25 1,53 14-16,105 0 0,-39 13 15,225 0-15,-172 27 16,-27-67 0,27 41-16,-79-41 15,-40-26-15,-40 0 16,198 0 0,-237 0-16,26 0 15,-27 0-15,1-26 16,12 12-16,14 1 15,0-13-15,-27-14 16,1 27-16,-93-1 16,39 1-16,-52-26 15,-1 25-15,-12-12 16,-27-1-16,13 14 16,-13 0-16,26-40 15,14 27-15,-1-27 16,-12 26-16,12-26 15,-26 14-15,-13-1 16,0 0-16,-26 40 16,26-66-16,-14 13 15,14 0-15,-53 0 16,14 0-16,-1 0 16,13 1-16,-26-1 15,0-13 1,0 26-16,0-26 15,-39-80 1,-14 67-16,-27-40 16,-52 26-16,-119-26 15,-173-66-15,-118 13 16,-252-27-16,119 14 16,-79-26-16,40 25 15,0 28-15,158 105 16,80-53-16,238 26 15,39 41-15,1-14 16,13 26-16,79 14 16,-199-40-1,173 40-15,-27 13 16,14 0-16,65-13 16,14 13-16,0 0 15,40 0-15</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8:14.1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1468 9776 0,'27'0'250,"39"0"-250,-26 0 15,52 0-15,-39 0 16,-13 0 0,-14 0-1,41 0 313,-28 0-312,-12 0-16,26 0 16,-40 0-16</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8:16.8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4247 9618 0,'13'0'110,"26"-14"-95,120 14 1,-26 0-16,65 0 16,0 0-16,1 0 15,-27 0-15,0 0 16,-13 0-16,-27 0 16,0 0-16,-66 0 15,40 0-15,13 0 16,0-26-16,27 13 15,12-14 1,-38 27-16,12 0 16,40 0-1,-106 0-15,-13 0 16,-13 0-16,-14 0 16,14 0-1,-27 13-15,40 1 16,0-14-16,26 13 15,14-13-15,26 13 16,-53 27-16,-26-40 16,-14 0-16</inkml:trace>
</inkml:ink>
</file>

<file path=ppt/ink/ink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8:17.28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7038 10464 0</inkml:trace>
</inkml:ink>
</file>

<file path=ppt/ink/ink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8:22.6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3942 10385 0,'0'-13'156,"40"-1"-156,79 14 15,27 0 1,12-13-16,332 13 16,-212 0-1,79 0-15,-93 0 16,14 0-16,79 0 16,-105 0-16,-14 0 15,13-39-15,-39 25 16,-14 1-16,54-53 15,-54 66-15,-13 0 16,14 0-16,-27 0 16,-27 0-16,40 0 15,-52 0-15,-1 0 16,14 0-16,-27 0 16,13 0-16,27 0 15,-54 0-15,15-13 16,-28-1-16,1 1 15,-80 13-15,40 0 16,-40 0-16,0 0 47,40-26-47,66 26 16,27 0-16,118 0 31,-131 0-31,-14 0 15,-40 0-15,14 0 16,-40 0-16,-14 0 16,-25 0 46,39 0-46,39 0-16,-12 13 15,25-13-15,-12 0 16,-27 0-16,0 0 16,-26 0-16,0 0 15,13 0 48,-14 0-63,-12 0 15,26 0-15,0 0 16,-14 13-16,1-13 16,0 0-16,-27 0 15,13 0 1,14 0 171,-14 0-171,1 0-16,-14 0 16,0 0-16,1 0 15,12 0-15,0 0 16,41 27 390,-67-14-390,13 40 62,-13-13-78,13-14 16,-13 0 62,-13-12-63,-27-1-15,14-13 16,-27 13-16,13-13 16,0 0-16,27 0 15,0 13 1,0 1 46,-40-14-46,-132-14 0,92 14-16,-39 0 15,52 0-15,-52 0 16,53 0-16,13 0 15,-40 0 1,66 0-16,-26 0 16,-93 0-1,0 0-15,1 0 16,-14 0-16,-27 0 16,-171 0-1,198 0-15,-13 0 16,52 0-16,54 0 15,-14 0 1,40 0-16,0 0 0,40 0 16,-26 0-16,25 0 15,-39 0-15,-13 0 16,0 0-16,-26 0 16,-28 0-16,15 0 15,-28-53-15,14 53 16,-13-26-16,39 13 15,1 13 1,26-13-16,13 13 0,0 0 16,26 0-1,-26 0-15,0 0 16,-52 0-16,-1 39 16,-185-12-1,79 39-15,67-66 16,-14 13-16,0 27 15,40-40 1,26 26-16,27-26 0,0 0 16,13 0-16,-13 0 15,40 0-15,-1 0 16,-13 0-16,27 0 16,-26-13-16,12 13 15,-26-13-15,13 13 16,1 0-16,-27 0 15,-27 0-15,0 0 16,54 0-16,-14 0 16,26 0-16,-26 0 109,-13 0-109,0 0 16,-13 0-1,39 0-15,14 0 16,-14 0-16,14 0 16,-14 0-16,27 0 15,-27 0 157,-26 39-172,13-39 16,-27 0-16,-39 0 15,53 0 1,-40 0-16,-13 0 16,27 0-16,52 0 15,14 0 1,12 0-16,14-13 359,0-13-203,0 12 110,0-12-250,0 13-16,0-14 15,0 1-15,0 13 16</inkml:trace>
</inkml:ink>
</file>

<file path=ppt/ink/ink4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8:24.0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8242 9710 0,'26'0'79,"67"0"-79,-40 0 15,26 0-15,53 0 16,27 0-1,53 0-15,13 0 16,277 0 0,-290 0-16,-27 0 15,-52 0-15,-28 0 16,-25-13-16,-14 0 16,-40 13-16,-12-27 15,12 14 63,27 13-78,0 0 16,-13 0 0,-1 0-16,-12 0 15,12 0-15,-12 0 16,26 0-16,0 0 15,-14 0-15,-12 0 16,-14 0-16,0 0 16</inkml:trace>
</inkml:ink>
</file>

<file path=ppt/ink/ink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8:27.2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13229 9723 0,'27'-13'125,"92"13"-125,79 0 16,93 0-16,27 0 16,317 0-1,-410 0-15,-53 0 16,-40 0 0,-66 0-16,-40-13 0,27 13 93,13-26-77,14 26-16,-1 0 16,-13 0-16,53 0 15,-13 0-15,-40 0 16,-13 0-16,-26 0 15</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3:33.4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9776 7448 0,'53'0'141,"27"13"-141,12-13 15,-39 13-15,13-13 16,-13 14-16,-13-14 16,-27 0-16,14 0 78,12 0-78,14 0 15,13 0-15,0 0 16,1 0-16,-14 0 16,13 0-16,-27 0 15,1 0-15,-13 0 16,-1 0-16,-13 0 15,14 0 1,-14 0-16,40 0 16,39 0-1,-39 0-15,-13 0 16,-27 0-16,0 0 16,1 0-16,-1 0 46,40 0-30,13 0-16,27 0 16,39 0-16,-26 0 15,-14 0-15,27 0 16,-79 0-16,0-27 16,-1 27-1,-12-13 1,13 13-1,79 0 1,-53-26-16,26 26 16,94-40-1,-120 40-15,-27 0 16,14 0 0,0-13 30,53 13-30,26-14-16,-13-25 16,14 25-16,-14 1 15,13 13-15,-39-13 16,-27 13-16,-13 0 16,-14-26-16,-12 26 15,-14 0-15,0 0 16,1 0-16,-1-14 15,13 14-15,-12 0 16,25 0-16,14 0 16,-13 0-1,26 0-15,-40 0 0,14 0 16,-27 0-16,27 0 16,-27 0-1,53 0 95,40 0-95,-40 0 1,27 0-16,-27 0 0,-13 0 15,-26 0 1,-1 0 47,40 0-48,40 0-15,53 27 16,-67-27-1,14 13-15,13 0 0,-26-13 32,-40 27-32,0-27 0,-27 0 62,67 0-46,-27 0-16,13 0 15,1 0 1,-14 0-16,-13 0 0,13 0 16,-13 0-16,-14 0 15,1 0-15,13 0 16,-27 0-16,14 0 16,0 0-16,-14 0 15,1 0-15,-14 0 16,0 0-16,40 0 94,13 0-94,27 0 15,39 0-15,-13 0 16,27 0-16,13 0 15,-1 0 1,-52 0-16,-13 0 16,-1 0-16,-52 0 15,26 0-15,-26 0 16,-14 0-16,-12 0 16,-1 0-16</inkml:trace>
</inkml:ink>
</file>

<file path=ppt/ink/ink5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8:32.0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20426 10544 0,'-40'0'94,"-39"0"-79,-159 0-15,0 0 16,-27 0-16,-53 0 16,41 0-16,78 0 15,27 0-15,40 0 16,39 0-16,27 0 16,13 0-16,27 0 15,-14 0 1,27 13-1,-27-13 48,-79 0-47,-66 0-16,53 0 15,-40-40-15,53-13 16,0 40-16,66 0 15,26 0-15,27-1 110,-26-78-110,12 26 15,1-27-15,13 27 16,-13 13-16,-27-26 16,14 26-16,13 39 15,-27 14 63,13 0-62,14 0-16,0 0 16,-13 0 93,-14 0-109,0-39 16,40 12-1,-13-12 1,13 25 46,0-12-62,0-1 32,0 14-17,0 0 1,0 0 0,0 0-16,26 13 62,1 0-62,13-27 16,26 27-16,40-13 15,-27-14-15,-13 27 16,-26 0-16,26 0 16,-53 0-16,0 0 15,1 0 1,38 0 31,81 0-47,-1 27 15,27 13-15,-67-27 16,80 40-16,-66-27 16,13-26-16,-53 40 15,27-40-15,-40 0 16,0 0-1,-27 0-15,40 0 16,54-40-16,-1 40 16,211-53-1,-171 40-15,13-13 16,-26-14-16,-41 40 16,-12 0-16,-27 0 15,-13-13-15,-13 13 16,-14-14-16,-13 14 15,27 0-15,26 0 16,27 0-16,66 0 16,-27 0-16,13 0 15,14 0-15,-26 0 16,-14 0-16,-40 0 16,-13 0-16,13 0 15,-52 0-15,-14 0 16,14-26 62,26 13-62,-27 13-16,0-14 15,-12 14 1</inkml:trace>
</inkml:ink>
</file>

<file path=ppt/ink/ink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8:33.3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15557 12065 0,'-13'-13'109,"-172"13"-109,-80 0 16,-184 0-1,237 0-15,53 0 16,27 0-16,66 0 16,53 0-16,-1 0 15,-12 0 48,13 0-48,-40 13 1,-66 27-16,0-1 16,0-12-16,-27-14 15,-158 40 1,171-40-16,120-13 15</inkml:trace>
</inkml:ink>
</file>

<file path=ppt/ink/ink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8:44.6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19645 12118 0,'40'0'109,"0"0"-93,52 0-16,14 0 15,-13 0-15,13 0 16,52 0-16,-92 0 16,133 0-1,-120-27-15,-26 14 16,13 13-1,-39 0-15</inkml:trace>
</inkml:ink>
</file>

<file path=ppt/ink/ink5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8:46.4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20188 9856 0,'13'0'156,"40"0"-156,39 0 16,14 0-16,-26 0 16,-14-14-16,26 14 15,-12-13-15,-54-13 16,1 26-16</inkml:trace>
</inkml:ink>
</file>

<file path=ppt/ink/ink5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8:56.3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4604 12039 0,'39'0'140,"80"0"-124,14 0-16,39 0 15,0 0 1,53 0-16,-27 0 16,1 0-16,12 0 15,-39 0-15,13 0 16,186 0 0,-173 0-16,-39 0 15,13 0-15,0 0 16,0 0-16,26 0 15,-39 0-15,13 0 16,0 0-16,-13 0 16,0 0-16,13 0 15,-40 0 1,-13 0-16,13-14 0,-26 1 16,40-27-16,-1 27 15,14-13-15,-27 26 16,14-14-16,-14-25 15,27 39-15,-14 0 16,-26 0-16,14 0 16,-28 0-16,-38 0 15,-1 0-15,13 0 16,-39 0-16,13 0 16,0 0-16,13 0 250,26-13-250,-39 13 15,27 0-15,-14 0 16,0 0-16,-13 0 15,0 0-15,-27 0 16,1 0-16,-14 0 16,-40 13 952,-52 106-952,13 26-16,53-78 16,-40 12-16,40-26 15,13-14-15,0-25 16,-146 12 1062,-52-13-1078,-186 54 16,-291-41-16,-13 14 15,53 13-15,-39-53 16,171 0-16,185 0 16,146 13-1,146 0-15,-14 27 110,27-27-110,0 0 15,-14 40-15,-39 27 16,40-28-16,-27 28 15,40-54 1,-27 27-16,13-26 16,-12-1-16,-14-13 15,26-13-15,14 0 16,-13 0-16,-1 27 16,14-27-1,0 0 1,13 13-16</inkml:trace>
</inkml:ink>
</file>

<file path=ppt/ink/ink5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9:11.14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9340 5106 0,'39'0'109,"67"0"-93,0 0-16,53 0 16,13 0-16,26 0 15,67 0-15,-40 0 16,39 0-16,-26 0 16,-13 0-1,-13 0-15,-14 0 0,-39 0 16,-13 0-16,-14 0 15,-39 0-15,-1 0 16,-26 0-16,53 0 31,-26 0-31,-14 0 0,14 0 16,-27 0 0,14 0-16,-54 0 15,27 0-15,-13 0 16,-27 0-16,27 0 15,-27 0-15,13 0 16,27 0-16,40 0 16,-1 0-16,27 0 15,14 0-15,-54 0 16,14 0-16,-40 0 16,52 0-1,-91 0 1,25-13-1,-25 13-15,39 0 16,-1 0-16,41 0 16,-14 0-16,14 0 15,0 0-15,-27 0 16,-27 0-16,-25 0 16,39-13 77,0-13-93,13 26 16,13 0-16,-53 0 16,27 0-16,-26 0 15,-1-14-15,1 14 16,12 0-16,-25 0 109,25 0-109,1-13 16,0 13-16,-1 0 15,-12 0-15,13 0 16,-27 0-16,13 0 16,1 0 31,26-26-32,-14 26 1,27 0-1,-26 0-15,26 0 0,-26 0 16</inkml:trace>
</inkml:ink>
</file>

<file path=ppt/ink/ink5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9:16.3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15703 5331 0,'0'0'0,"-13"0"140,-80 0-124,-132 14-16,-13-14 0,-26 0 16,-464 0-1,225 0-15,-26 0 16,251 0-16,0 0 15,80 0-15,92 13 16,14-13-16,39 26 16,26-13-1,14-13 32,-80 0-31,-12 14-16,-15 12 15,-51-26-15,12 0 16,13 0-16,-39 0 16,40 0-16,-14 0 15,-66 0 1,53 0-16,-27 0 16,1 0-16,0 0 15,-41 0-15,41-13 16,-133-53-1,199 66-15,13-13 16,79 13-16,14 0 16,-14 0-16,27 0 15,0 0 1,-14 0 0,14 0-16,-14 13 15,14-13-15,0 0 16,0 13-16,0-13 15,-1 0 1,1 0-16,79 0 344,53-40-329,-26 27-15,0-13 16,12-14-16,-91 27 16,12 13-16,-13 0 15,-13-27 32,0 14-31,0 40 390,14 25-390,-1-12-16,0-27 15,13 40-15,-26-26 16,14 12-16,-1-25 16,13 12-1,-39-52 95,13 12-110,0-39 15,-13 1-15,13 12 16,0 13-16,0-12 15,0 12-15,0-12 16,0 25 0,0-25-1,0 25-15,0 28 141,0 39-141,0 0 16,0-40-1,13-13 188,0-13-203,67-14 16,-41 1-16,-12 26 16,13-14-16,26 1 15,26 0-15,1 13 16,-14-27-16,-13 14 15,53 0 1,-79 13-16,-27 0 16,1 0 31,-1 66-32,27 40-15,-27-13 16,-13-54-16,0 14 15,0-26-15,0-14 16,0 0-16,0 0 16,-13 27 15,-40-40-31,0 0 16,0 0-16,-13 0 15,-40-13 1,40-40-16,0 0 15,-14-53-15,40 14 16,14 12-16,13-12 16,13-1-1,13 40-15,40 13 16,40 14-16,26-14 16,-14 40-16,41 0 15,52 0 1,-105 13-16,-53 14 15,26 26-15,-40-14 16,14 67-16,-27-53 16,14 40-16,-27-27 15,0-13-15,0 0 16,0-14-16,0-25 16,-27 25-16,-39-39 15,-13 27-15,39-27 16,-13 0-16,13 0 15,1 0-15,39-13 32,0-14-17,0-26 1,53 14-16,0 12 0,-14 1 16,27 12-1,-39 14-15,-14 0 16,14 80 15,-27 12-31,0-12 16,0-1-16,-27-26 15,1-26-15,-80-1 16,13-13-16,27 0 16,-27-13-16,-39 0 15,66 0-15,40-13 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3:40.2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17092 5437 0,'27'-26'172,"-1"12"-172,-13 1 16,27-26-16,0 12 16,-1-13-16,-25 27 15,38-40 1,-38 40-16,-1-13 15,0 12-15,0 1 16,1-13 93,12 12-93,0-25-16,14-1 16,-13 0-1,12 1 142,-25 25-157,-1 14 15,0-13-15,13-13 16,1-1-16,-1 1 15,-12 26-15,-1-27 16,13 1-16,-12 26 16,-14-13-16,26-14 15,-13 27 1,0-26-16,1 13 16,-1 13-16,0-14 15,0-12-15,1 26 16,-1-27-16,13 1 15,14-14-15,-27 40 16,14-13 0,26-27-16,-1 14 0,28-14 15,-54 27 1,14 0-16,-40 0 94,53-27-79,-27 27-15,1-1 16,39-25 0,-13-14-1,-27 40-15,1-14 16,26-13-16,0 14 15,-40 13-15,13-14 16,14 14-16,-14-13 16,-12 12-1,-1 1-15,13 0 16,1 0-16,-14-1 16,0 1 62,40-26-78,13-1 15,1 0-15,-41 27 16,0-27-16,41 14 16,-54-1-16,27 1 15,-27 26-15,0-13 16,13-14-16,1 1 15,-1 12-15,1-12 16,-1 26-16,54-53 16,-67 40-16,13 0 15,14-14-15,-14 1 16,-26 12-16,40 1 16,-13-13-1,-27 13 1,13 13-16,13 0 15,1-27-15,-1 1 16,-13 12-16,14 1 16,-1 0-16,1 0 15,-14 0-15,14-1 16,-14 1 0,0 13-16,13-13 15,-12 0 1,25-1-1,-39 1-15,40 0 16,-14 0-16,1-14 16,-14 27-16,14-13 15,-1 0 79,14-14-78,-27 27-1,27-13-15,79-40 16,-53 27-16,13-14 31,-52 27-31,-27 0 125,39 13-109,-12-14-16,-27 1 15,66-27 1,-13 1-16,-40 39 0,27-14 47,-14 1-47,14-13 16,26-14-16,0 0 15,-39 14-15,26 0 16,-53 12-16,26 14 15,-13-13 454,54-40-453,25 13-1,-39 1-15,-13-1 16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3:56.4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2222 5358 0,'53'0'94,"93"0"-78,185-13-1,-173-1-15,1-25 16,106 39 0,-173-14-16,1 14 15,-40-13-15,-40 13 16,40 0-16,0-13 16,13 13-16,27-26 15,-1 26-15,41 0 16,25 0-16,-25 0 15,12 0-15,14 0 16,-40 0-16,-13 0 16,-14 0-16,-25 0 15,25 0-15,-52 0 16,13 0-16,13 0 16,0 0-16,-26 0 15,26 0-15,-26 0 16,-1 0-16,-26 0 15,1 0-15,12 0 79,14 0-64,66 0 1,-40 0-16,13 0 15,27 0-15,13 39 16,66 1 0,-92-27-16,0 14 15,-27-27-15,-27 0 16,1 0-16,-27 13 16,14-13-1,-14 0 16,0 0 1,27-13 124,-27 13-140,40-27-1,13 27-15,14 0 16,39 0-16,-53 0 15,26 0 1</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3:58.28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1640 5847 0,'14'14'140,"39"12"-140,66 0 16,-66-12-16,39 12 16,1 14-16,13-27 15,26 40-15,0-40 16,0 14-16,-12-1 16,12-26-16,-13 0 15,-13 0-15,-40 0 16,0 0-16,-26 0 15,-1 0-15,-25 0 47,12 0-47,67-13 32,-40 13-32,-1 0 15,1 0-15,-26 0 16,13 0-16,12 0 15,-38 0 1,39 0 0,0 0-16,-1 0 15,15 0 1,-1 0-16,-27 0 0,41 26 16,-41-26-1,14 14-15,0-14 0,-26 13 16,26-13-16,0 0 15,0 13 1,-27-13-16,0 0 16,14 0-16,0 0 15,-14 0-15,-12 0 16,12 13-16</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1T07:24:00.2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4379 6548 0,'-40'14'94,"-132"-14"-79,-13-53-15,-40 13 16,13 0-16,-12 27 16,38-13-16,54 12 15,66-12-15,53 26 16,-1 0-16,-25 0 187,12 0-187,-39 0 16,13-26-16,0-1 16,0 1-16,14-1 15,-14 27-15,13-26 16,27 12 218,-14 1-218,14 0-16,-13 0 15,26 0-15,-27-1 16,14 14 93,-27 0 63,27 0-156,-27-13 0,14 0 15,13 13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tackoverflow.com/questions/21055656/node-js-redis-subscription-memory-leakag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c48d99f0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c48d99f0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79469b671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79469b67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7a6ed2f1a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7a6ed2f1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7a6ed2f1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7a6ed2f1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taken from </a:t>
            </a:r>
            <a:r>
              <a:rPr lang="en" u="sng">
                <a:solidFill>
                  <a:schemeClr val="accent5"/>
                </a:solidFill>
                <a:hlinkClick r:id="rId3">
                  <a:extLst>
                    <a:ext uri="{A12FA001-AC4F-418D-AE19-62706E023703}">
                      <ahyp:hlinkClr xmlns:ahyp="http://schemas.microsoft.com/office/drawing/2018/hyperlinkcolor" val="tx"/>
                    </a:ext>
                  </a:extLst>
                </a:hlinkClick>
              </a:rPr>
              <a:t>https://stackoverflow.com/questions/21055656/node-js-redis-subscription-memory-leakage</a:t>
            </a:r>
            <a:endParaRPr/>
          </a:p>
          <a:p>
            <a:pPr marL="0" lvl="0" indent="0" algn="l" rtl="0">
              <a:spcBef>
                <a:spcPts val="0"/>
              </a:spcBef>
              <a:spcAft>
                <a:spcPts val="0"/>
              </a:spcAft>
              <a:buNone/>
            </a:pPr>
            <a:r>
              <a:rPr lang="en"/>
              <a:t>Leaks because client is long lived and is constantly getting new closures being attached to it as event listeners. Closures are allocations.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0166fe73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0166fe73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you cannot see any allocations, or closures. However, console.log internal uses code that is going to create closures and queue work for the next tick of the event loop. These closures continue accumulating, never getting a chance to run. The program will either run out of memory, or the loop will finish, at which time all queued closures can execute and properly become garbage.</a:t>
            </a:r>
            <a:endParaRPr/>
          </a:p>
          <a:p>
            <a:pPr marL="0" lvl="0" indent="0" algn="l" rtl="0">
              <a:spcBef>
                <a:spcPts val="0"/>
              </a:spcBef>
              <a:spcAft>
                <a:spcPts val="0"/>
              </a:spcAft>
              <a:buNone/>
            </a:pPr>
            <a:endParaRPr/>
          </a:p>
          <a:p>
            <a:pPr marL="0" lvl="0" indent="0" algn="l" rtl="0">
              <a:spcBef>
                <a:spcPts val="0"/>
              </a:spcBef>
              <a:spcAft>
                <a:spcPts val="0"/>
              </a:spcAft>
              <a:buNone/>
            </a:pPr>
            <a:r>
              <a:rPr lang="en"/>
              <a:t>It is arguable if this is a leak. Any program that runs a busy loop of 1e9 iterations is likely to have much bigger issues in JavaScript anyway. (e.g. response latency)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0166fe739_8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0166fe739_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Don't Panic! This is fixed in bugs.chromium.org/p/v8/issues/detail?id=6800, due to be released with Node 8.7.0.</a:t>
            </a:r>
            <a:endParaRPr/>
          </a:p>
          <a:p>
            <a:pPr marL="0" lvl="0" indent="0" algn="l" rtl="0">
              <a:spcBef>
                <a:spcPts val="0"/>
              </a:spcBef>
              <a:spcAft>
                <a:spcPts val="0"/>
              </a:spcAft>
              <a:buNone/>
            </a:pPr>
            <a:endParaRPr/>
          </a:p>
          <a:p>
            <a:pPr marL="0" lvl="0" indent="0" algn="l" rtl="0">
              <a:spcBef>
                <a:spcPts val="0"/>
              </a:spcBef>
              <a:spcAft>
                <a:spcPts val="0"/>
              </a:spcAft>
              <a:buNone/>
            </a:pPr>
            <a:r>
              <a:rPr lang="en"/>
              <a:t>Ironically, this was a leak in V8's garbage collector itself.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7a6ed2f1a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7a6ed2f1a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0166fe73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0166fe73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0166fe73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0166fe73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JavaScript leak: growing rss AND heapTotal/Used</a:t>
            </a:r>
            <a:endParaRPr/>
          </a:p>
          <a:p>
            <a:pPr marL="457200" lvl="0" indent="-317500" algn="l" rtl="0">
              <a:spcBef>
                <a:spcPts val="0"/>
              </a:spcBef>
              <a:spcAft>
                <a:spcPts val="0"/>
              </a:spcAft>
              <a:buSzPts val="1400"/>
              <a:buChar char="●"/>
            </a:pPr>
            <a:r>
              <a:rPr lang="en"/>
              <a:t>Native leak: growing rss, stable heapTotal/Used</a:t>
            </a:r>
            <a:endParaRPr/>
          </a:p>
          <a:p>
            <a:pPr marL="457200" lvl="0" indent="-317500" algn="l" rtl="0">
              <a:spcBef>
                <a:spcPts val="0"/>
              </a:spcBef>
              <a:spcAft>
                <a:spcPts val="0"/>
              </a:spcAft>
              <a:buSzPts val="1400"/>
              <a:buChar char="●"/>
            </a:pPr>
            <a:r>
              <a:rPr lang="en"/>
              <a:t>To dig deeper, run you application with --trace-gc</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0166fe739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0166fe73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0166fe739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0166fe73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0166fe739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0166fe73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0166fe739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0166fe73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0166fe739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0166fe739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0166fe739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0166fe739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0166fe739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0166fe739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0166fe739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0166fe73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0166fe739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0166fe73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0166fe739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0166fe739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0166fe739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0166fe739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0166fe739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0166fe739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0166fe739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0166fe739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0166fe73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0166fe7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7a6ed2f1a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7a6ed2f1a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7a6ed2f1a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7a6ed2f1a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7a6ed2f1a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7a6ed2f1a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7a6ed2f1a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7a6ed2f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0166fe739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0166fe73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0166fe73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0166fe73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0166fe739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0166fe73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7a6ed2f1a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7a6ed2f1a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7a6ed2f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7a6ed2f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7a6ed2f1a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7a6ed2f1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Exercise for the reader: try changing the Buffer to an Array. Put this through a load test and look the rss/heap usage. Why is there a difference?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*SPOILER*</a:t>
            </a:r>
            <a:endParaRPr/>
          </a:p>
          <a:p>
            <a:pPr marL="0" lvl="0" indent="0" algn="l" rtl="0">
              <a:spcBef>
                <a:spcPts val="0"/>
              </a:spcBef>
              <a:spcAft>
                <a:spcPts val="0"/>
              </a:spcAft>
              <a:buNone/>
            </a:pPr>
            <a:r>
              <a:rPr lang="en"/>
              <a:t>*SPOILER*</a:t>
            </a:r>
            <a:endParaRPr/>
          </a:p>
          <a:p>
            <a:pPr marL="0" lvl="0" indent="0" algn="l" rtl="0">
              <a:spcBef>
                <a:spcPts val="0"/>
              </a:spcBef>
              <a:spcAft>
                <a:spcPts val="0"/>
              </a:spcAft>
              <a:buNone/>
            </a:pPr>
            <a:r>
              <a:rPr lang="en"/>
              <a:t>*SPOILER*</a:t>
            </a:r>
            <a:endParaRPr/>
          </a:p>
          <a:p>
            <a:pPr marL="0" lvl="0" indent="0" algn="l" rtl="0">
              <a:spcBef>
                <a:spcPts val="0"/>
              </a:spcBef>
              <a:spcAft>
                <a:spcPts val="0"/>
              </a:spcAft>
              <a:buNone/>
            </a:pPr>
            <a:r>
              <a:rPr lang="en"/>
              <a:t>*SPOILER*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This example has some subtlety interesting as it can hit OOM on memory constrained systems much more readily when you use a Buffer. Buffer objects are allocated and managed by Node (rather than V8) in C++. There is a (tiny) JavaScript on the heap that 'wraps' (and holds onto) the native buffer. The native buffer will be free'd when the JavaScript wrapper gets garbage collected. However, GC may not happen as frequently because as the the JavaScript heap is not growing as fast when you use an on-heap Array. There is a heuristic involved to deal with this, but it is worth noting the behaviour difference.</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7538613" y="3538100"/>
            <a:ext cx="1605399" cy="1605399"/>
          </a:xfrm>
          <a:prstGeom prst="rect">
            <a:avLst/>
          </a:prstGeom>
          <a:noFill/>
          <a:ln>
            <a:noFill/>
          </a:ln>
        </p:spPr>
      </p:pic>
      <p:sp>
        <p:nvSpPr>
          <p:cNvPr id="11" name="Google Shape;11;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2" name="Google Shape;12;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 name="Google Shape;13;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6"/>
        <p:cNvGrpSpPr/>
        <p:nvPr/>
      </p:nvGrpSpPr>
      <p:grpSpPr>
        <a:xfrm>
          <a:off x="0" y="0"/>
          <a:ext cx="0" cy="0"/>
          <a:chOff x="0" y="0"/>
          <a:chExt cx="0" cy="0"/>
        </a:xfrm>
      </p:grpSpPr>
      <p:sp>
        <p:nvSpPr>
          <p:cNvPr id="57" name="Google Shape;57;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8" name="Google Shape;58;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471908" y="744575"/>
            <a:ext cx="82221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64" name="Google Shape;64;p13"/>
          <p:cNvSpPr txBox="1">
            <a:spLocks noGrp="1"/>
          </p:cNvSpPr>
          <p:nvPr>
            <p:ph type="subTitle" idx="1"/>
          </p:nvPr>
        </p:nvSpPr>
        <p:spPr>
          <a:xfrm>
            <a:off x="471900" y="2834125"/>
            <a:ext cx="8222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5" name="Google Shape;65;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6" name="Google Shape;16;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7" name="Google Shape;27;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4" name="Google Shape;34;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0" name="Google Shape;40;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3" name="Google Shape;43;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8" name="Google Shape;48;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9" name="Google Shape;4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0" name="Google Shape;50;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5" name="Google Shape;55;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ofrobots" TargetMode="External"/><Relationship Id="rId5" Type="http://schemas.openxmlformats.org/officeDocument/2006/relationships/image" Target="../media/image3.png"/><Relationship Id="rId4" Type="http://schemas.openxmlformats.org/officeDocument/2006/relationships/hyperlink" Target="https://twitter.com/ofrobot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ustomXml" Target="../ink/ink7.xml"/><Relationship Id="rId18" Type="http://schemas.openxmlformats.org/officeDocument/2006/relationships/image" Target="../media/image15.png"/><Relationship Id="rId3" Type="http://schemas.openxmlformats.org/officeDocument/2006/relationships/customXml" Target="../ink/ink2.xml"/><Relationship Id="rId21" Type="http://schemas.openxmlformats.org/officeDocument/2006/relationships/customXml" Target="../ink/ink11.xml"/><Relationship Id="rId7" Type="http://schemas.openxmlformats.org/officeDocument/2006/relationships/customXml" Target="../ink/ink4.xml"/><Relationship Id="rId12" Type="http://schemas.openxmlformats.org/officeDocument/2006/relationships/image" Target="../media/image12.png"/><Relationship Id="rId17" Type="http://schemas.openxmlformats.org/officeDocument/2006/relationships/customXml" Target="../ink/ink9.xml"/><Relationship Id="rId2" Type="http://schemas.openxmlformats.org/officeDocument/2006/relationships/notesSlide" Target="../notesSlides/notesSlide11.xml"/><Relationship Id="rId16" Type="http://schemas.openxmlformats.org/officeDocument/2006/relationships/image" Target="../media/image14.png"/><Relationship Id="rId20"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customXml" Target="../ink/ink6.xml"/><Relationship Id="rId24" Type="http://schemas.openxmlformats.org/officeDocument/2006/relationships/image" Target="../media/image18.png"/><Relationship Id="rId5" Type="http://schemas.openxmlformats.org/officeDocument/2006/relationships/customXml" Target="../ink/ink3.xml"/><Relationship Id="rId15" Type="http://schemas.openxmlformats.org/officeDocument/2006/relationships/customXml" Target="../ink/ink8.xml"/><Relationship Id="rId23" Type="http://schemas.openxmlformats.org/officeDocument/2006/relationships/customXml" Target="../ink/ink12.xml"/><Relationship Id="rId10" Type="http://schemas.openxmlformats.org/officeDocument/2006/relationships/image" Target="../media/image11.png"/><Relationship Id="rId19" Type="http://schemas.openxmlformats.org/officeDocument/2006/relationships/customXml" Target="../ink/ink10.xml"/><Relationship Id="rId4" Type="http://schemas.openxmlformats.org/officeDocument/2006/relationships/image" Target="../media/image8.png"/><Relationship Id="rId9" Type="http://schemas.openxmlformats.org/officeDocument/2006/relationships/customXml" Target="../ink/ink5.xml"/><Relationship Id="rId14" Type="http://schemas.openxmlformats.org/officeDocument/2006/relationships/image" Target="../media/image13.png"/><Relationship Id="rId22"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customXml" Target="../ink/ink18.xml"/><Relationship Id="rId18" Type="http://schemas.openxmlformats.org/officeDocument/2006/relationships/image" Target="../media/image26.png"/><Relationship Id="rId26" Type="http://schemas.openxmlformats.org/officeDocument/2006/relationships/customXml" Target="../ink/ink25.xml"/><Relationship Id="rId3" Type="http://schemas.openxmlformats.org/officeDocument/2006/relationships/customXml" Target="../ink/ink13.xml"/><Relationship Id="rId21" Type="http://schemas.openxmlformats.org/officeDocument/2006/relationships/customXml" Target="../ink/ink22.xml"/><Relationship Id="rId7" Type="http://schemas.openxmlformats.org/officeDocument/2006/relationships/customXml" Target="../ink/ink15.xml"/><Relationship Id="rId12" Type="http://schemas.openxmlformats.org/officeDocument/2006/relationships/image" Target="../media/image23.png"/><Relationship Id="rId17" Type="http://schemas.openxmlformats.org/officeDocument/2006/relationships/customXml" Target="../ink/ink20.xml"/><Relationship Id="rId25" Type="http://schemas.openxmlformats.org/officeDocument/2006/relationships/customXml" Target="../ink/ink24.xml"/><Relationship Id="rId2" Type="http://schemas.openxmlformats.org/officeDocument/2006/relationships/notesSlide" Target="../notesSlides/notesSlide12.xml"/><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customXml" Target="../ink/ink17.xml"/><Relationship Id="rId24" Type="http://schemas.openxmlformats.org/officeDocument/2006/relationships/image" Target="../media/image29.png"/><Relationship Id="rId5" Type="http://schemas.openxmlformats.org/officeDocument/2006/relationships/customXml" Target="../ink/ink14.xml"/><Relationship Id="rId15" Type="http://schemas.openxmlformats.org/officeDocument/2006/relationships/customXml" Target="../ink/ink19.xml"/><Relationship Id="rId23" Type="http://schemas.openxmlformats.org/officeDocument/2006/relationships/customXml" Target="../ink/ink23.xml"/><Relationship Id="rId10" Type="http://schemas.openxmlformats.org/officeDocument/2006/relationships/image" Target="../media/image22.png"/><Relationship Id="rId19" Type="http://schemas.openxmlformats.org/officeDocument/2006/relationships/customXml" Target="../ink/ink21.xml"/><Relationship Id="rId4" Type="http://schemas.openxmlformats.org/officeDocument/2006/relationships/image" Target="../media/image19.png"/><Relationship Id="rId9" Type="http://schemas.openxmlformats.org/officeDocument/2006/relationships/customXml" Target="../ink/ink16.xml"/><Relationship Id="rId14" Type="http://schemas.openxmlformats.org/officeDocument/2006/relationships/image" Target="../media/image24.png"/><Relationship Id="rId22"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customXml" Target="../ink/ink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customXml" Target="../ink/ink33.xml"/><Relationship Id="rId18" Type="http://schemas.openxmlformats.org/officeDocument/2006/relationships/image" Target="../media/image39.png"/><Relationship Id="rId26" Type="http://schemas.openxmlformats.org/officeDocument/2006/relationships/customXml" Target="../ink/ink40.xml"/><Relationship Id="rId3" Type="http://schemas.openxmlformats.org/officeDocument/2006/relationships/customXml" Target="../ink/ink28.xml"/><Relationship Id="rId21" Type="http://schemas.openxmlformats.org/officeDocument/2006/relationships/customXml" Target="../ink/ink37.xml"/><Relationship Id="rId7" Type="http://schemas.openxmlformats.org/officeDocument/2006/relationships/customXml" Target="../ink/ink30.xml"/><Relationship Id="rId12" Type="http://schemas.openxmlformats.org/officeDocument/2006/relationships/image" Target="../media/image36.png"/><Relationship Id="rId17" Type="http://schemas.openxmlformats.org/officeDocument/2006/relationships/customXml" Target="../ink/ink35.xml"/><Relationship Id="rId25" Type="http://schemas.openxmlformats.org/officeDocument/2006/relationships/image" Target="../media/image41.png"/><Relationship Id="rId2" Type="http://schemas.openxmlformats.org/officeDocument/2006/relationships/notesSlide" Target="../notesSlides/notesSlide16.xml"/><Relationship Id="rId16" Type="http://schemas.openxmlformats.org/officeDocument/2006/relationships/image" Target="../media/image38.png"/><Relationship Id="rId20" Type="http://schemas.openxmlformats.org/officeDocument/2006/relationships/image" Target="../media/image40.png"/><Relationship Id="rId29"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customXml" Target="../ink/ink32.xml"/><Relationship Id="rId24" Type="http://schemas.openxmlformats.org/officeDocument/2006/relationships/customXml" Target="../ink/ink39.xml"/><Relationship Id="rId5" Type="http://schemas.openxmlformats.org/officeDocument/2006/relationships/customXml" Target="../ink/ink29.xml"/><Relationship Id="rId15" Type="http://schemas.openxmlformats.org/officeDocument/2006/relationships/customXml" Target="../ink/ink34.xml"/><Relationship Id="rId23" Type="http://schemas.openxmlformats.org/officeDocument/2006/relationships/customXml" Target="../ink/ink38.xml"/><Relationship Id="rId28" Type="http://schemas.openxmlformats.org/officeDocument/2006/relationships/customXml" Target="../ink/ink41.xml"/><Relationship Id="rId10" Type="http://schemas.openxmlformats.org/officeDocument/2006/relationships/image" Target="../media/image35.png"/><Relationship Id="rId19" Type="http://schemas.openxmlformats.org/officeDocument/2006/relationships/customXml" Target="../ink/ink36.xml"/><Relationship Id="rId4" Type="http://schemas.openxmlformats.org/officeDocument/2006/relationships/image" Target="../media/image32.png"/><Relationship Id="rId9" Type="http://schemas.openxmlformats.org/officeDocument/2006/relationships/customXml" Target="../ink/ink31.xml"/><Relationship Id="rId14" Type="http://schemas.openxmlformats.org/officeDocument/2006/relationships/image" Target="../media/image37.png"/><Relationship Id="rId22" Type="http://schemas.openxmlformats.org/officeDocument/2006/relationships/image" Target="../media/image22.png"/><Relationship Id="rId27"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customXml" Target="../ink/ink47.xml"/><Relationship Id="rId18" Type="http://schemas.openxmlformats.org/officeDocument/2006/relationships/image" Target="../media/image50.png"/><Relationship Id="rId26" Type="http://schemas.openxmlformats.org/officeDocument/2006/relationships/image" Target="../media/image54.png"/><Relationship Id="rId3" Type="http://schemas.openxmlformats.org/officeDocument/2006/relationships/customXml" Target="../ink/ink42.xml"/><Relationship Id="rId21" Type="http://schemas.openxmlformats.org/officeDocument/2006/relationships/customXml" Target="../ink/ink51.xml"/><Relationship Id="rId7" Type="http://schemas.openxmlformats.org/officeDocument/2006/relationships/customXml" Target="../ink/ink44.xml"/><Relationship Id="rId12" Type="http://schemas.openxmlformats.org/officeDocument/2006/relationships/image" Target="../media/image22.png"/><Relationship Id="rId17" Type="http://schemas.openxmlformats.org/officeDocument/2006/relationships/customXml" Target="../ink/ink49.xml"/><Relationship Id="rId25" Type="http://schemas.openxmlformats.org/officeDocument/2006/relationships/customXml" Target="../ink/ink53.xml"/><Relationship Id="rId2" Type="http://schemas.openxmlformats.org/officeDocument/2006/relationships/notesSlide" Target="../notesSlides/notesSlide17.xml"/><Relationship Id="rId16" Type="http://schemas.openxmlformats.org/officeDocument/2006/relationships/image" Target="../media/image49.png"/><Relationship Id="rId20" Type="http://schemas.openxmlformats.org/officeDocument/2006/relationships/image" Target="../media/image51.png"/><Relationship Id="rId29" Type="http://schemas.openxmlformats.org/officeDocument/2006/relationships/customXml" Target="../ink/ink55.xml"/><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customXml" Target="../ink/ink46.xml"/><Relationship Id="rId24" Type="http://schemas.openxmlformats.org/officeDocument/2006/relationships/image" Target="../media/image53.png"/><Relationship Id="rId32" Type="http://schemas.openxmlformats.org/officeDocument/2006/relationships/image" Target="../media/image57.png"/><Relationship Id="rId5" Type="http://schemas.openxmlformats.org/officeDocument/2006/relationships/customXml" Target="../ink/ink43.xml"/><Relationship Id="rId15" Type="http://schemas.openxmlformats.org/officeDocument/2006/relationships/customXml" Target="../ink/ink48.xml"/><Relationship Id="rId23" Type="http://schemas.openxmlformats.org/officeDocument/2006/relationships/customXml" Target="../ink/ink52.xml"/><Relationship Id="rId28" Type="http://schemas.openxmlformats.org/officeDocument/2006/relationships/image" Target="../media/image55.png"/><Relationship Id="rId10" Type="http://schemas.openxmlformats.org/officeDocument/2006/relationships/image" Target="../media/image47.png"/><Relationship Id="rId19" Type="http://schemas.openxmlformats.org/officeDocument/2006/relationships/customXml" Target="../ink/ink50.xml"/><Relationship Id="rId31" Type="http://schemas.openxmlformats.org/officeDocument/2006/relationships/customXml" Target="../ink/ink56.xml"/><Relationship Id="rId4" Type="http://schemas.openxmlformats.org/officeDocument/2006/relationships/image" Target="../media/image44.png"/><Relationship Id="rId9" Type="http://schemas.openxmlformats.org/officeDocument/2006/relationships/customXml" Target="../ink/ink45.xml"/><Relationship Id="rId14" Type="http://schemas.openxmlformats.org/officeDocument/2006/relationships/image" Target="../media/image48.png"/><Relationship Id="rId22" Type="http://schemas.openxmlformats.org/officeDocument/2006/relationships/image" Target="../media/image52.png"/><Relationship Id="rId27" Type="http://schemas.openxmlformats.org/officeDocument/2006/relationships/customXml" Target="../ink/ink54.xml"/><Relationship Id="rId30"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s.google.com/web/tools/chrome-devtools/memory-problems/heap-snapshot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npm.im/heapdump"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developers.google.com/web/tools/chrome-devtools/memory-problems/allocation-profiler"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npm.im/heap-profile"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bugs.chromium.org/p/v8/issues/detail?id=6800"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github.com/google/pprof" TargetMode="External"/><Relationship Id="rId5" Type="http://schemas.openxmlformats.org/officeDocument/2006/relationships/hyperlink" Target="https://github.com/gperftools/gperftools" TargetMode="External"/><Relationship Id="rId4" Type="http://schemas.openxmlformats.org/officeDocument/2006/relationships/hyperlink" Target="http://valgrind.org/docs/manual/mc-manual.html"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github.com/nodejs/llnode" TargetMode="External"/><Relationship Id="rId3" Type="http://schemas.openxmlformats.org/officeDocument/2006/relationships/hyperlink" Target="https://goo.gl/Chdxow" TargetMode="External"/><Relationship Id="rId7" Type="http://schemas.openxmlformats.org/officeDocument/2006/relationships/hyperlink" Target="https://npm.im/heap-profile"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npm.im/heapdump" TargetMode="External"/><Relationship Id="rId11" Type="http://schemas.openxmlformats.org/officeDocument/2006/relationships/hyperlink" Target="https://www.slideshare.net/yunongx/debugging-node-in-prod" TargetMode="External"/><Relationship Id="rId5" Type="http://schemas.openxmlformats.org/officeDocument/2006/relationships/hyperlink" Target="https://nodejs.org/dist/latest-v8.x/docs/api/inspector.html" TargetMode="External"/><Relationship Id="rId10" Type="http://schemas.openxmlformats.org/officeDocument/2006/relationships/hyperlink" Target="https://developers.google.com/web/tools/chrome-devtools/memory-problems/memory-101" TargetMode="External"/><Relationship Id="rId4" Type="http://schemas.openxmlformats.org/officeDocument/2006/relationships/hyperlink" Target="https://npm.im/memory-usage" TargetMode="External"/><Relationship Id="rId9" Type="http://schemas.openxmlformats.org/officeDocument/2006/relationships/hyperlink" Target="https://github.com/joyent/mdb_v8"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st.github.com/ofrobots/428cdf21db211b63c9cc643fd87912d1"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184F3"/>
        </a:solidFill>
        <a:effectLst/>
      </p:bgPr>
    </p:bg>
    <p:spTree>
      <p:nvGrpSpPr>
        <p:cNvPr id="1" name="Shape 69"/>
        <p:cNvGrpSpPr/>
        <p:nvPr/>
      </p:nvGrpSpPr>
      <p:grpSpPr>
        <a:xfrm>
          <a:off x="0" y="0"/>
          <a:ext cx="0" cy="0"/>
          <a:chOff x="0" y="0"/>
          <a:chExt cx="0" cy="0"/>
        </a:xfrm>
      </p:grpSpPr>
      <p:pic>
        <p:nvPicPr>
          <p:cNvPr id="70" name="Google Shape;70;p14"/>
          <p:cNvPicPr preferRelativeResize="0"/>
          <p:nvPr/>
        </p:nvPicPr>
        <p:blipFill>
          <a:blip r:embed="rId3">
            <a:alphaModFix/>
          </a:blip>
          <a:stretch>
            <a:fillRect/>
          </a:stretch>
        </p:blipFill>
        <p:spPr>
          <a:xfrm>
            <a:off x="307825" y="4701800"/>
            <a:ext cx="534693" cy="176750"/>
          </a:xfrm>
          <a:prstGeom prst="rect">
            <a:avLst/>
          </a:prstGeom>
          <a:noFill/>
          <a:ln>
            <a:noFill/>
          </a:ln>
        </p:spPr>
      </p:pic>
      <p:sp>
        <p:nvSpPr>
          <p:cNvPr id="71" name="Google Shape;71;p14"/>
          <p:cNvSpPr txBox="1"/>
          <p:nvPr/>
        </p:nvSpPr>
        <p:spPr>
          <a:xfrm>
            <a:off x="176225" y="748000"/>
            <a:ext cx="7803600" cy="9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Roboto"/>
                <a:ea typeface="Roboto"/>
                <a:cs typeface="Roboto"/>
                <a:sym typeface="Roboto"/>
              </a:rPr>
              <a:t>Understanding &amp; Debugging Memory Leaks in Node.js Applications</a:t>
            </a:r>
            <a:endParaRPr sz="3600" dirty="0">
              <a:solidFill>
                <a:schemeClr val="lt1"/>
              </a:solidFill>
              <a:latin typeface="Roboto"/>
              <a:ea typeface="Roboto"/>
              <a:cs typeface="Roboto"/>
              <a:sym typeface="Roboto"/>
            </a:endParaRPr>
          </a:p>
          <a:p>
            <a:pPr marL="0" lvl="0" indent="0" algn="l" rtl="0">
              <a:spcBef>
                <a:spcPts val="0"/>
              </a:spcBef>
              <a:spcAft>
                <a:spcPts val="0"/>
              </a:spcAft>
              <a:buNone/>
            </a:pPr>
            <a:r>
              <a:rPr lang="en" sz="2400" dirty="0">
                <a:solidFill>
                  <a:srgbClr val="ACC9FA"/>
                </a:solidFill>
                <a:latin typeface="Roboto"/>
                <a:ea typeface="Roboto"/>
                <a:cs typeface="Roboto"/>
                <a:sym typeface="Roboto"/>
              </a:rPr>
              <a:t>Ali Ijaz Sheikh, Google Inc.</a:t>
            </a:r>
            <a:endParaRPr sz="2400" dirty="0">
              <a:solidFill>
                <a:srgbClr val="ACC9FA"/>
              </a:solidFill>
              <a:latin typeface="Roboto"/>
              <a:ea typeface="Roboto"/>
              <a:cs typeface="Roboto"/>
              <a:sym typeface="Roboto"/>
            </a:endParaRPr>
          </a:p>
          <a:p>
            <a:pPr marL="0" lvl="0" indent="0" algn="l" rtl="0">
              <a:spcBef>
                <a:spcPts val="0"/>
              </a:spcBef>
              <a:spcAft>
                <a:spcPts val="0"/>
              </a:spcAft>
              <a:buNone/>
            </a:pPr>
            <a:r>
              <a:rPr lang="en" sz="2400" dirty="0">
                <a:solidFill>
                  <a:srgbClr val="ACC9FA"/>
                </a:solidFill>
                <a:latin typeface="Roboto"/>
                <a:ea typeface="Roboto"/>
                <a:cs typeface="Roboto"/>
                <a:sym typeface="Roboto"/>
              </a:rPr>
              <a:t>@ofrobots</a:t>
            </a:r>
            <a:endParaRPr sz="2400" dirty="0">
              <a:solidFill>
                <a:srgbClr val="ACC9FA"/>
              </a:solidFill>
              <a:latin typeface="Roboto"/>
              <a:ea typeface="Roboto"/>
              <a:cs typeface="Roboto"/>
              <a:sym typeface="Roboto"/>
            </a:endParaRPr>
          </a:p>
          <a:p>
            <a:pPr marL="0" lvl="0" indent="0" algn="l" rtl="0">
              <a:spcBef>
                <a:spcPts val="0"/>
              </a:spcBef>
              <a:spcAft>
                <a:spcPts val="0"/>
              </a:spcAft>
              <a:buNone/>
            </a:pPr>
            <a:endParaRPr sz="2400" dirty="0">
              <a:solidFill>
                <a:srgbClr val="ACC9FA"/>
              </a:solidFill>
              <a:latin typeface="Roboto"/>
              <a:ea typeface="Roboto"/>
              <a:cs typeface="Roboto"/>
              <a:sym typeface="Roboto"/>
            </a:endParaRPr>
          </a:p>
          <a:p>
            <a:pPr marL="0" lvl="0" indent="0" algn="l" rtl="0">
              <a:spcBef>
                <a:spcPts val="0"/>
              </a:spcBef>
              <a:spcAft>
                <a:spcPts val="0"/>
              </a:spcAft>
              <a:buNone/>
            </a:pPr>
            <a:endParaRPr sz="3600" dirty="0">
              <a:solidFill>
                <a:schemeClr val="lt1"/>
              </a:solidFill>
              <a:latin typeface="Roboto"/>
              <a:ea typeface="Roboto"/>
              <a:cs typeface="Roboto"/>
              <a:sym typeface="Roboto"/>
            </a:endParaRPr>
          </a:p>
        </p:txBody>
      </p:sp>
      <p:pic>
        <p:nvPicPr>
          <p:cNvPr id="72" name="Google Shape;72;p14">
            <a:hlinkClick r:id="rId4"/>
          </p:cNvPr>
          <p:cNvPicPr preferRelativeResize="0"/>
          <p:nvPr/>
        </p:nvPicPr>
        <p:blipFill>
          <a:blip r:embed="rId5">
            <a:alphaModFix/>
          </a:blip>
          <a:stretch>
            <a:fillRect/>
          </a:stretch>
        </p:blipFill>
        <p:spPr>
          <a:xfrm>
            <a:off x="1811323" y="2413550"/>
            <a:ext cx="206075" cy="206075"/>
          </a:xfrm>
          <a:prstGeom prst="rect">
            <a:avLst/>
          </a:prstGeom>
          <a:noFill/>
          <a:ln>
            <a:noFill/>
          </a:ln>
        </p:spPr>
      </p:pic>
      <p:pic>
        <p:nvPicPr>
          <p:cNvPr id="73" name="Google Shape;73;p14">
            <a:hlinkClick r:id="rId6"/>
          </p:cNvPr>
          <p:cNvPicPr preferRelativeResize="0"/>
          <p:nvPr/>
        </p:nvPicPr>
        <p:blipFill>
          <a:blip r:embed="rId7">
            <a:alphaModFix/>
          </a:blip>
          <a:stretch>
            <a:fillRect/>
          </a:stretch>
        </p:blipFill>
        <p:spPr>
          <a:xfrm>
            <a:off x="2058150" y="2413550"/>
            <a:ext cx="206075" cy="206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Memory leaks happen when </a:t>
            </a:r>
            <a:r>
              <a:rPr lang="en" sz="3600" i="1"/>
              <a:t>expected</a:t>
            </a:r>
            <a:r>
              <a:rPr lang="en" sz="3600"/>
              <a:t> short lived objects are attached to long lived ones.</a:t>
            </a:r>
            <a:endParaRPr sz="3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4"/>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32" name="Google Shape;132;p24"/>
          <p:cNvSpPr txBox="1">
            <a:spLocks noGrp="1"/>
          </p:cNvSpPr>
          <p:nvPr>
            <p:ph type="body" idx="1"/>
          </p:nvPr>
        </p:nvSpPr>
        <p:spPr>
          <a:xfrm>
            <a:off x="226075" y="1741800"/>
            <a:ext cx="2808000" cy="288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Top-level map lives forever</a:t>
            </a:r>
            <a:endParaRPr/>
          </a:p>
          <a:p>
            <a:pPr marL="457200" lvl="0" indent="-304800" algn="l" rtl="0">
              <a:spcBef>
                <a:spcPts val="0"/>
              </a:spcBef>
              <a:spcAft>
                <a:spcPts val="0"/>
              </a:spcAft>
              <a:buSzPts val="1200"/>
              <a:buChar char="●"/>
            </a:pPr>
            <a:r>
              <a:rPr lang="en"/>
              <a:t>Requests are expected to be short lived</a:t>
            </a:r>
            <a:endParaRPr/>
          </a:p>
          <a:p>
            <a:pPr marL="457200" lvl="0" indent="-304800" algn="l" rtl="0">
              <a:spcBef>
                <a:spcPts val="0"/>
              </a:spcBef>
              <a:spcAft>
                <a:spcPts val="0"/>
              </a:spcAft>
              <a:buSzPts val="1200"/>
              <a:buChar char="●"/>
            </a:pPr>
            <a:r>
              <a:rPr lang="en"/>
              <a:t>Memory leak.</a:t>
            </a:r>
            <a:endParaRPr/>
          </a:p>
        </p:txBody>
      </p:sp>
      <p:sp>
        <p:nvSpPr>
          <p:cNvPr id="133" name="Google Shape;133;p24"/>
          <p:cNvSpPr txBox="1"/>
          <p:nvPr/>
        </p:nvSpPr>
        <p:spPr>
          <a:xfrm>
            <a:off x="3409650" y="1741800"/>
            <a:ext cx="5335200" cy="165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rgbClr val="7A3E9D"/>
                </a:solidFill>
                <a:latin typeface="Roboto Mono"/>
                <a:ea typeface="Roboto Mono"/>
                <a:cs typeface="Roboto Mono"/>
                <a:sym typeface="Roboto Mono"/>
              </a:rPr>
              <a:t>const requests = new Map();</a:t>
            </a:r>
            <a:endParaRPr>
              <a:solidFill>
                <a:srgbClr val="7A3E9D"/>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a:solidFill>
                  <a:srgbClr val="7A3E9D"/>
                </a:solidFill>
                <a:latin typeface="Roboto Mono"/>
                <a:ea typeface="Roboto Mono"/>
                <a:cs typeface="Roboto Mono"/>
                <a:sym typeface="Roboto Mono"/>
              </a:rPr>
              <a:t>app</a:t>
            </a:r>
            <a:r>
              <a:rPr lang="en">
                <a:solidFill>
                  <a:srgbClr val="777777"/>
                </a:solidFill>
                <a:latin typeface="Roboto Mono"/>
                <a:ea typeface="Roboto Mono"/>
                <a:cs typeface="Roboto Mono"/>
                <a:sym typeface="Roboto Mono"/>
              </a:rPr>
              <a:t>.</a:t>
            </a:r>
            <a:r>
              <a:rPr lang="en" b="1">
                <a:solidFill>
                  <a:srgbClr val="AA3731"/>
                </a:solidFill>
                <a:latin typeface="Roboto Mono"/>
                <a:ea typeface="Roboto Mono"/>
                <a:cs typeface="Roboto Mono"/>
                <a:sym typeface="Roboto Mono"/>
              </a:rPr>
              <a:t>get</a:t>
            </a:r>
            <a:r>
              <a:rPr lang="en">
                <a:solidFill>
                  <a:srgbClr val="333333"/>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r>
              <a:rPr lang="en">
                <a:solidFill>
                  <a:srgbClr val="448C27"/>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 </a:t>
            </a:r>
            <a:r>
              <a:rPr lang="en">
                <a:solidFill>
                  <a:srgbClr val="777777"/>
                </a:solidFill>
                <a:latin typeface="Roboto Mono"/>
                <a:ea typeface="Roboto Mono"/>
                <a:cs typeface="Roboto Mono"/>
                <a:sym typeface="Roboto Mono"/>
              </a:rPr>
              <a:t>(</a:t>
            </a:r>
            <a:r>
              <a:rPr lang="en">
                <a:solidFill>
                  <a:srgbClr val="7A3E9D"/>
                </a:solidFill>
                <a:latin typeface="Roboto Mono"/>
                <a:ea typeface="Roboto Mono"/>
                <a:cs typeface="Roboto Mono"/>
                <a:sym typeface="Roboto Mono"/>
              </a:rPr>
              <a:t>req</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res</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=&gt;</a:t>
            </a:r>
            <a:r>
              <a:rPr lang="en">
                <a:solidFill>
                  <a:srgbClr val="333333"/>
                </a:solidFill>
                <a:latin typeface="Roboto Mono"/>
                <a:ea typeface="Roboto Mono"/>
                <a:cs typeface="Roboto Mono"/>
                <a:sym typeface="Roboto Mono"/>
              </a:rPr>
              <a:t> </a:t>
            </a:r>
            <a:r>
              <a:rPr lang="en">
                <a:solidFill>
                  <a:srgbClr val="777777"/>
                </a:solidFill>
                <a:latin typeface="Roboto Mono"/>
                <a:ea typeface="Roboto Mono"/>
                <a:cs typeface="Roboto Mono"/>
                <a:sym typeface="Roboto Mono"/>
              </a:rPr>
              <a:t>{</a:t>
            </a:r>
            <a:endParaRPr>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requests</a:t>
            </a:r>
            <a:r>
              <a:rPr lang="en">
                <a:solidFill>
                  <a:srgbClr val="777777"/>
                </a:solidFill>
                <a:latin typeface="Roboto Mono"/>
                <a:ea typeface="Roboto Mono"/>
                <a:cs typeface="Roboto Mono"/>
                <a:sym typeface="Roboto Mono"/>
              </a:rPr>
              <a:t>.</a:t>
            </a:r>
            <a:r>
              <a:rPr lang="en" b="1">
                <a:solidFill>
                  <a:srgbClr val="AA3731"/>
                </a:solidFill>
                <a:latin typeface="Roboto Mono"/>
                <a:ea typeface="Roboto Mono"/>
                <a:cs typeface="Roboto Mono"/>
                <a:sym typeface="Roboto Mono"/>
              </a:rPr>
              <a:t>set</a:t>
            </a:r>
            <a:r>
              <a:rPr lang="en">
                <a:solidFill>
                  <a:srgbClr val="333333"/>
                </a:solidFill>
                <a:latin typeface="Roboto Mono"/>
                <a:ea typeface="Roboto Mono"/>
                <a:cs typeface="Roboto Mono"/>
                <a:sym typeface="Roboto Mono"/>
              </a:rPr>
              <a:t>(</a:t>
            </a:r>
            <a:r>
              <a:rPr lang="en">
                <a:solidFill>
                  <a:srgbClr val="7A3E9D"/>
                </a:solidFill>
                <a:latin typeface="Roboto Mono"/>
                <a:ea typeface="Roboto Mono"/>
                <a:cs typeface="Roboto Mono"/>
                <a:sym typeface="Roboto Mono"/>
              </a:rPr>
              <a:t>req</a:t>
            </a:r>
            <a:r>
              <a:rPr lang="en">
                <a:solidFill>
                  <a:srgbClr val="777777"/>
                </a:solidFill>
                <a:latin typeface="Roboto Mono"/>
                <a:ea typeface="Roboto Mono"/>
                <a:cs typeface="Roboto Mono"/>
                <a:sym typeface="Roboto Mono"/>
              </a:rPr>
              <a:t>.</a:t>
            </a:r>
            <a:r>
              <a:rPr lang="en">
                <a:solidFill>
                  <a:srgbClr val="7A3E9D"/>
                </a:solidFill>
                <a:latin typeface="Roboto Mono"/>
                <a:ea typeface="Roboto Mono"/>
                <a:cs typeface="Roboto Mono"/>
                <a:sym typeface="Roboto Mono"/>
              </a:rPr>
              <a:t>id</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req</a:t>
            </a:r>
            <a:r>
              <a:rPr lang="en">
                <a:solidFill>
                  <a:srgbClr val="333333"/>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endParaRPr>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res</a:t>
            </a:r>
            <a:r>
              <a:rPr lang="en">
                <a:solidFill>
                  <a:srgbClr val="777777"/>
                </a:solidFill>
                <a:latin typeface="Roboto Mono"/>
                <a:ea typeface="Roboto Mono"/>
                <a:cs typeface="Roboto Mono"/>
                <a:sym typeface="Roboto Mono"/>
              </a:rPr>
              <a:t>.</a:t>
            </a:r>
            <a:r>
              <a:rPr lang="en" b="1">
                <a:solidFill>
                  <a:srgbClr val="AA3731"/>
                </a:solidFill>
                <a:latin typeface="Roboto Mono"/>
                <a:ea typeface="Roboto Mono"/>
                <a:cs typeface="Roboto Mono"/>
                <a:sym typeface="Roboto Mono"/>
              </a:rPr>
              <a:t>status</a:t>
            </a:r>
            <a:r>
              <a:rPr lang="en">
                <a:solidFill>
                  <a:srgbClr val="333333"/>
                </a:solidFill>
                <a:latin typeface="Roboto Mono"/>
                <a:ea typeface="Roboto Mono"/>
                <a:cs typeface="Roboto Mono"/>
                <a:sym typeface="Roboto Mono"/>
              </a:rPr>
              <a:t>(</a:t>
            </a:r>
            <a:r>
              <a:rPr lang="en">
                <a:solidFill>
                  <a:srgbClr val="AB6526"/>
                </a:solidFill>
                <a:latin typeface="Roboto Mono"/>
                <a:ea typeface="Roboto Mono"/>
                <a:cs typeface="Roboto Mono"/>
                <a:sym typeface="Roboto Mono"/>
              </a:rPr>
              <a:t>200</a:t>
            </a:r>
            <a:r>
              <a:rPr lang="en">
                <a:solidFill>
                  <a:srgbClr val="333333"/>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r>
              <a:rPr lang="en" b="1">
                <a:solidFill>
                  <a:srgbClr val="AA3731"/>
                </a:solidFill>
                <a:latin typeface="Roboto Mono"/>
                <a:ea typeface="Roboto Mono"/>
                <a:cs typeface="Roboto Mono"/>
                <a:sym typeface="Roboto Mono"/>
              </a:rPr>
              <a:t>send</a:t>
            </a:r>
            <a:r>
              <a:rPr lang="en">
                <a:solidFill>
                  <a:srgbClr val="333333"/>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r>
              <a:rPr lang="en">
                <a:solidFill>
                  <a:srgbClr val="448C27"/>
                </a:solidFill>
                <a:latin typeface="Roboto Mono"/>
                <a:ea typeface="Roboto Mono"/>
                <a:cs typeface="Roboto Mono"/>
                <a:sym typeface="Roboto Mono"/>
              </a:rPr>
              <a:t>hello world!</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endParaRPr>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endParaRPr>
              <a:solidFill>
                <a:srgbClr val="7A3E9D"/>
              </a:solidFill>
              <a:latin typeface="Roboto Mono"/>
              <a:ea typeface="Roboto Mono"/>
              <a:cs typeface="Roboto Mono"/>
              <a:sym typeface="Roboto Mono"/>
            </a:endParaRPr>
          </a:p>
          <a:p>
            <a:pPr marL="0" lvl="0" indent="0" algn="l" rtl="0">
              <a:spcBef>
                <a:spcPts val="0"/>
              </a:spcBef>
              <a:spcAft>
                <a:spcPts val="0"/>
              </a:spcAft>
              <a:buNone/>
            </a:pPr>
            <a:endParaRPr>
              <a:latin typeface="Roboto Mono"/>
              <a:ea typeface="Roboto Mono"/>
              <a:cs typeface="Roboto Mono"/>
              <a:sym typeface="Roboto Mono"/>
            </a:endParaRPr>
          </a:p>
          <a:p>
            <a:pPr marL="0" lvl="0" indent="0" algn="l" rtl="0">
              <a:spcBef>
                <a:spcPts val="0"/>
              </a:spcBef>
              <a:spcAft>
                <a:spcPts val="0"/>
              </a:spcAft>
              <a:buNone/>
            </a:pPr>
            <a:endParaRPr>
              <a:solidFill>
                <a:srgbClr val="7A3E9D"/>
              </a:solidFill>
              <a:latin typeface="Roboto Mono"/>
              <a:ea typeface="Roboto Mono"/>
              <a:cs typeface="Roboto Mono"/>
              <a:sym typeface="Roboto Mono"/>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20E0FA5-13BA-4624-A930-6420DBE08118}"/>
                  </a:ext>
                </a:extLst>
              </p14:cNvPr>
              <p14:cNvContentPartPr/>
              <p14:nvPr/>
            </p14:nvContentPartPr>
            <p14:xfrm>
              <a:off x="3443400" y="1843200"/>
              <a:ext cx="3067200" cy="452520"/>
            </p14:xfrm>
          </p:contentPart>
        </mc:Choice>
        <mc:Fallback>
          <p:pic>
            <p:nvPicPr>
              <p:cNvPr id="2" name="Ink 1">
                <a:extLst>
                  <a:ext uri="{FF2B5EF4-FFF2-40B4-BE49-F238E27FC236}">
                    <a16:creationId xmlns:a16="http://schemas.microsoft.com/office/drawing/2014/main" id="{C20E0FA5-13BA-4624-A930-6420DBE08118}"/>
                  </a:ext>
                </a:extLst>
              </p:cNvPr>
              <p:cNvPicPr/>
              <p:nvPr/>
            </p:nvPicPr>
            <p:blipFill>
              <a:blip r:embed="rId4"/>
              <a:stretch>
                <a:fillRect/>
              </a:stretch>
            </p:blipFill>
            <p:spPr>
              <a:xfrm>
                <a:off x="3427560" y="1779840"/>
                <a:ext cx="3098520" cy="579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6B25D517-AF61-49FA-BBBA-1DF9CAED3DDA}"/>
                  </a:ext>
                </a:extLst>
              </p14:cNvPr>
              <p14:cNvContentPartPr/>
              <p14:nvPr/>
            </p14:nvContentPartPr>
            <p14:xfrm>
              <a:off x="3443400" y="1866960"/>
              <a:ext cx="2453040" cy="62280"/>
            </p14:xfrm>
          </p:contentPart>
        </mc:Choice>
        <mc:Fallback>
          <p:pic>
            <p:nvPicPr>
              <p:cNvPr id="3" name="Ink 2">
                <a:extLst>
                  <a:ext uri="{FF2B5EF4-FFF2-40B4-BE49-F238E27FC236}">
                    <a16:creationId xmlns:a16="http://schemas.microsoft.com/office/drawing/2014/main" id="{6B25D517-AF61-49FA-BBBA-1DF9CAED3DDA}"/>
                  </a:ext>
                </a:extLst>
              </p:cNvPr>
              <p:cNvPicPr/>
              <p:nvPr/>
            </p:nvPicPr>
            <p:blipFill>
              <a:blip r:embed="rId6"/>
              <a:stretch>
                <a:fillRect/>
              </a:stretch>
            </p:blipFill>
            <p:spPr>
              <a:xfrm>
                <a:off x="3427560" y="1803600"/>
                <a:ext cx="248436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7842EBAC-DC87-4308-A350-3041DABA4E60}"/>
                  </a:ext>
                </a:extLst>
              </p14:cNvPr>
              <p14:cNvContentPartPr/>
              <p14:nvPr/>
            </p14:nvContentPartPr>
            <p14:xfrm>
              <a:off x="3309840" y="2085840"/>
              <a:ext cx="2972160" cy="52920"/>
            </p14:xfrm>
          </p:contentPart>
        </mc:Choice>
        <mc:Fallback>
          <p:pic>
            <p:nvPicPr>
              <p:cNvPr id="4" name="Ink 3">
                <a:extLst>
                  <a:ext uri="{FF2B5EF4-FFF2-40B4-BE49-F238E27FC236}">
                    <a16:creationId xmlns:a16="http://schemas.microsoft.com/office/drawing/2014/main" id="{7842EBAC-DC87-4308-A350-3041DABA4E60}"/>
                  </a:ext>
                </a:extLst>
              </p:cNvPr>
              <p:cNvPicPr/>
              <p:nvPr/>
            </p:nvPicPr>
            <p:blipFill>
              <a:blip r:embed="rId8"/>
              <a:stretch>
                <a:fillRect/>
              </a:stretch>
            </p:blipFill>
            <p:spPr>
              <a:xfrm>
                <a:off x="3294000" y="2022480"/>
                <a:ext cx="300348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D6EDEAAE-CC80-43F9-9C4A-85141ED9A487}"/>
                  </a:ext>
                </a:extLst>
              </p14:cNvPr>
              <p14:cNvContentPartPr/>
              <p14:nvPr/>
            </p14:nvContentPartPr>
            <p14:xfrm>
              <a:off x="3519360" y="2604960"/>
              <a:ext cx="2877120" cy="91080"/>
            </p14:xfrm>
          </p:contentPart>
        </mc:Choice>
        <mc:Fallback>
          <p:pic>
            <p:nvPicPr>
              <p:cNvPr id="5" name="Ink 4">
                <a:extLst>
                  <a:ext uri="{FF2B5EF4-FFF2-40B4-BE49-F238E27FC236}">
                    <a16:creationId xmlns:a16="http://schemas.microsoft.com/office/drawing/2014/main" id="{D6EDEAAE-CC80-43F9-9C4A-85141ED9A487}"/>
                  </a:ext>
                </a:extLst>
              </p:cNvPr>
              <p:cNvPicPr/>
              <p:nvPr/>
            </p:nvPicPr>
            <p:blipFill>
              <a:blip r:embed="rId10"/>
              <a:stretch>
                <a:fillRect/>
              </a:stretch>
            </p:blipFill>
            <p:spPr>
              <a:xfrm>
                <a:off x="3503520" y="2541600"/>
                <a:ext cx="290844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Ink 5">
                <a:extLst>
                  <a:ext uri="{FF2B5EF4-FFF2-40B4-BE49-F238E27FC236}">
                    <a16:creationId xmlns:a16="http://schemas.microsoft.com/office/drawing/2014/main" id="{9184166B-A2B8-4899-8089-9547ADF5D7CF}"/>
                  </a:ext>
                </a:extLst>
              </p14:cNvPr>
              <p14:cNvContentPartPr/>
              <p14:nvPr/>
            </p14:nvContentPartPr>
            <p14:xfrm>
              <a:off x="6153120" y="895320"/>
              <a:ext cx="1510200" cy="1062360"/>
            </p14:xfrm>
          </p:contentPart>
        </mc:Choice>
        <mc:Fallback>
          <p:pic>
            <p:nvPicPr>
              <p:cNvPr id="6" name="Ink 5">
                <a:extLst>
                  <a:ext uri="{FF2B5EF4-FFF2-40B4-BE49-F238E27FC236}">
                    <a16:creationId xmlns:a16="http://schemas.microsoft.com/office/drawing/2014/main" id="{9184166B-A2B8-4899-8089-9547ADF5D7CF}"/>
                  </a:ext>
                </a:extLst>
              </p:cNvPr>
              <p:cNvPicPr/>
              <p:nvPr/>
            </p:nvPicPr>
            <p:blipFill>
              <a:blip r:embed="rId12"/>
              <a:stretch>
                <a:fillRect/>
              </a:stretch>
            </p:blipFill>
            <p:spPr>
              <a:xfrm>
                <a:off x="6137280" y="831960"/>
                <a:ext cx="1541520" cy="1189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Ink 6">
                <a:extLst>
                  <a:ext uri="{FF2B5EF4-FFF2-40B4-BE49-F238E27FC236}">
                    <a16:creationId xmlns:a16="http://schemas.microsoft.com/office/drawing/2014/main" id="{DBDD3BAA-5AA1-431E-B15E-5BCDFDB71F16}"/>
                  </a:ext>
                </a:extLst>
              </p14:cNvPr>
              <p14:cNvContentPartPr/>
              <p14:nvPr/>
            </p14:nvContentPartPr>
            <p14:xfrm>
              <a:off x="799920" y="1881360"/>
              <a:ext cx="1805400" cy="47880"/>
            </p14:xfrm>
          </p:contentPart>
        </mc:Choice>
        <mc:Fallback>
          <p:pic>
            <p:nvPicPr>
              <p:cNvPr id="7" name="Ink 6">
                <a:extLst>
                  <a:ext uri="{FF2B5EF4-FFF2-40B4-BE49-F238E27FC236}">
                    <a16:creationId xmlns:a16="http://schemas.microsoft.com/office/drawing/2014/main" id="{DBDD3BAA-5AA1-431E-B15E-5BCDFDB71F16}"/>
                  </a:ext>
                </a:extLst>
              </p:cNvPr>
              <p:cNvPicPr/>
              <p:nvPr/>
            </p:nvPicPr>
            <p:blipFill>
              <a:blip r:embed="rId14"/>
              <a:stretch>
                <a:fillRect/>
              </a:stretch>
            </p:blipFill>
            <p:spPr>
              <a:xfrm>
                <a:off x="784080" y="1818000"/>
                <a:ext cx="183672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Ink 7">
                <a:extLst>
                  <a:ext uri="{FF2B5EF4-FFF2-40B4-BE49-F238E27FC236}">
                    <a16:creationId xmlns:a16="http://schemas.microsoft.com/office/drawing/2014/main" id="{E5ADEBF9-CFCB-4498-8432-D905A09840F5}"/>
                  </a:ext>
                </a:extLst>
              </p14:cNvPr>
              <p14:cNvContentPartPr/>
              <p14:nvPr/>
            </p14:nvContentPartPr>
            <p14:xfrm>
              <a:off x="590400" y="2104920"/>
              <a:ext cx="1072080" cy="124200"/>
            </p14:xfrm>
          </p:contentPart>
        </mc:Choice>
        <mc:Fallback>
          <p:pic>
            <p:nvPicPr>
              <p:cNvPr id="8" name="Ink 7">
                <a:extLst>
                  <a:ext uri="{FF2B5EF4-FFF2-40B4-BE49-F238E27FC236}">
                    <a16:creationId xmlns:a16="http://schemas.microsoft.com/office/drawing/2014/main" id="{E5ADEBF9-CFCB-4498-8432-D905A09840F5}"/>
                  </a:ext>
                </a:extLst>
              </p:cNvPr>
              <p:cNvPicPr/>
              <p:nvPr/>
            </p:nvPicPr>
            <p:blipFill>
              <a:blip r:embed="rId16"/>
              <a:stretch>
                <a:fillRect/>
              </a:stretch>
            </p:blipFill>
            <p:spPr>
              <a:xfrm>
                <a:off x="574560" y="2041560"/>
                <a:ext cx="110340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Ink 8">
                <a:extLst>
                  <a:ext uri="{FF2B5EF4-FFF2-40B4-BE49-F238E27FC236}">
                    <a16:creationId xmlns:a16="http://schemas.microsoft.com/office/drawing/2014/main" id="{F5268C39-A093-4B3A-865A-8E90E7276701}"/>
                  </a:ext>
                </a:extLst>
              </p14:cNvPr>
              <p14:cNvContentPartPr/>
              <p14:nvPr/>
            </p14:nvContentPartPr>
            <p14:xfrm>
              <a:off x="804960" y="2200320"/>
              <a:ext cx="771840" cy="162360"/>
            </p14:xfrm>
          </p:contentPart>
        </mc:Choice>
        <mc:Fallback>
          <p:pic>
            <p:nvPicPr>
              <p:cNvPr id="9" name="Ink 8">
                <a:extLst>
                  <a:ext uri="{FF2B5EF4-FFF2-40B4-BE49-F238E27FC236}">
                    <a16:creationId xmlns:a16="http://schemas.microsoft.com/office/drawing/2014/main" id="{F5268C39-A093-4B3A-865A-8E90E7276701}"/>
                  </a:ext>
                </a:extLst>
              </p:cNvPr>
              <p:cNvPicPr/>
              <p:nvPr/>
            </p:nvPicPr>
            <p:blipFill>
              <a:blip r:embed="rId18"/>
              <a:stretch>
                <a:fillRect/>
              </a:stretch>
            </p:blipFill>
            <p:spPr>
              <a:xfrm>
                <a:off x="789120" y="2136960"/>
                <a:ext cx="80316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Ink 9">
                <a:extLst>
                  <a:ext uri="{FF2B5EF4-FFF2-40B4-BE49-F238E27FC236}">
                    <a16:creationId xmlns:a16="http://schemas.microsoft.com/office/drawing/2014/main" id="{EBB0CFE9-3B49-4E51-85C1-9AFC75C964D5}"/>
                  </a:ext>
                </a:extLst>
              </p14:cNvPr>
              <p14:cNvContentPartPr/>
              <p14:nvPr/>
            </p14:nvContentPartPr>
            <p14:xfrm>
              <a:off x="814320" y="2576520"/>
              <a:ext cx="1076760" cy="9720"/>
            </p14:xfrm>
          </p:contentPart>
        </mc:Choice>
        <mc:Fallback>
          <p:pic>
            <p:nvPicPr>
              <p:cNvPr id="10" name="Ink 9">
                <a:extLst>
                  <a:ext uri="{FF2B5EF4-FFF2-40B4-BE49-F238E27FC236}">
                    <a16:creationId xmlns:a16="http://schemas.microsoft.com/office/drawing/2014/main" id="{EBB0CFE9-3B49-4E51-85C1-9AFC75C964D5}"/>
                  </a:ext>
                </a:extLst>
              </p:cNvPr>
              <p:cNvPicPr/>
              <p:nvPr/>
            </p:nvPicPr>
            <p:blipFill>
              <a:blip r:embed="rId20"/>
              <a:stretch>
                <a:fillRect/>
              </a:stretch>
            </p:blipFill>
            <p:spPr>
              <a:xfrm>
                <a:off x="798480" y="2513160"/>
                <a:ext cx="11080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Ink 10">
                <a:extLst>
                  <a:ext uri="{FF2B5EF4-FFF2-40B4-BE49-F238E27FC236}">
                    <a16:creationId xmlns:a16="http://schemas.microsoft.com/office/drawing/2014/main" id="{CD379817-F125-4EBB-ABE6-2A3C6908D8B9}"/>
                  </a:ext>
                </a:extLst>
              </p14:cNvPr>
              <p14:cNvContentPartPr/>
              <p14:nvPr/>
            </p14:nvContentPartPr>
            <p14:xfrm>
              <a:off x="3252960" y="2295360"/>
              <a:ext cx="4224600" cy="1081440"/>
            </p14:xfrm>
          </p:contentPart>
        </mc:Choice>
        <mc:Fallback>
          <p:pic>
            <p:nvPicPr>
              <p:cNvPr id="11" name="Ink 10">
                <a:extLst>
                  <a:ext uri="{FF2B5EF4-FFF2-40B4-BE49-F238E27FC236}">
                    <a16:creationId xmlns:a16="http://schemas.microsoft.com/office/drawing/2014/main" id="{CD379817-F125-4EBB-ABE6-2A3C6908D8B9}"/>
                  </a:ext>
                </a:extLst>
              </p:cNvPr>
              <p:cNvPicPr/>
              <p:nvPr/>
            </p:nvPicPr>
            <p:blipFill>
              <a:blip r:embed="rId22"/>
              <a:stretch>
                <a:fillRect/>
              </a:stretch>
            </p:blipFill>
            <p:spPr>
              <a:xfrm>
                <a:off x="3237120" y="2232000"/>
                <a:ext cx="4255920" cy="12081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Ink 11">
                <a:extLst>
                  <a:ext uri="{FF2B5EF4-FFF2-40B4-BE49-F238E27FC236}">
                    <a16:creationId xmlns:a16="http://schemas.microsoft.com/office/drawing/2014/main" id="{5FF6E91B-F20D-481F-8BF9-F02D444E2DB3}"/>
                  </a:ext>
                </a:extLst>
              </p14:cNvPr>
              <p14:cNvContentPartPr/>
              <p14:nvPr/>
            </p14:nvContentPartPr>
            <p14:xfrm>
              <a:off x="281160" y="1838160"/>
              <a:ext cx="2186280" cy="1033920"/>
            </p14:xfrm>
          </p:contentPart>
        </mc:Choice>
        <mc:Fallback>
          <p:pic>
            <p:nvPicPr>
              <p:cNvPr id="12" name="Ink 11">
                <a:extLst>
                  <a:ext uri="{FF2B5EF4-FFF2-40B4-BE49-F238E27FC236}">
                    <a16:creationId xmlns:a16="http://schemas.microsoft.com/office/drawing/2014/main" id="{5FF6E91B-F20D-481F-8BF9-F02D444E2DB3}"/>
                  </a:ext>
                </a:extLst>
              </p:cNvPr>
              <p:cNvPicPr/>
              <p:nvPr/>
            </p:nvPicPr>
            <p:blipFill>
              <a:blip r:embed="rId24"/>
              <a:stretch>
                <a:fillRect/>
              </a:stretch>
            </p:blipFill>
            <p:spPr>
              <a:xfrm>
                <a:off x="265320" y="1774800"/>
                <a:ext cx="2217600" cy="116064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39" name="Google Shape;139;p25"/>
          <p:cNvSpPr txBox="1">
            <a:spLocks noGrp="1"/>
          </p:cNvSpPr>
          <p:nvPr>
            <p:ph type="body" idx="1"/>
          </p:nvPr>
        </p:nvSpPr>
        <p:spPr>
          <a:xfrm>
            <a:off x="226075" y="1741800"/>
            <a:ext cx="2808000" cy="288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Slightly less contrived example</a:t>
            </a:r>
            <a:endParaRPr/>
          </a:p>
          <a:p>
            <a:pPr marL="457200" lvl="0" indent="-304800" algn="l" rtl="0">
              <a:spcBef>
                <a:spcPts val="0"/>
              </a:spcBef>
              <a:spcAft>
                <a:spcPts val="0"/>
              </a:spcAft>
              <a:buSzPts val="1200"/>
              <a:buChar char="●"/>
            </a:pPr>
            <a:r>
              <a:rPr lang="en"/>
              <a:t>We allocate a new closure (~function) on each request</a:t>
            </a:r>
            <a:endParaRPr/>
          </a:p>
          <a:p>
            <a:pPr marL="457200" lvl="0" indent="-304800" algn="l" rtl="0">
              <a:spcBef>
                <a:spcPts val="0"/>
              </a:spcBef>
              <a:spcAft>
                <a:spcPts val="0"/>
              </a:spcAft>
              <a:buSzPts val="1200"/>
              <a:buChar char="●"/>
            </a:pPr>
            <a:r>
              <a:rPr lang="en"/>
              <a:t>Attach to a long lived object (client)</a:t>
            </a:r>
            <a:endParaRPr/>
          </a:p>
        </p:txBody>
      </p:sp>
      <p:sp>
        <p:nvSpPr>
          <p:cNvPr id="140" name="Google Shape;140;p25"/>
          <p:cNvSpPr txBox="1"/>
          <p:nvPr/>
        </p:nvSpPr>
        <p:spPr>
          <a:xfrm>
            <a:off x="3289550" y="1741800"/>
            <a:ext cx="5742300" cy="165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7A3E9D"/>
                </a:solidFill>
                <a:latin typeface="Roboto Mono"/>
                <a:ea typeface="Roboto Mono"/>
                <a:cs typeface="Roboto Mono"/>
                <a:sym typeface="Roboto Mono"/>
              </a:rPr>
              <a:t>const</a:t>
            </a:r>
            <a:r>
              <a:rPr lang="en" sz="1200">
                <a:solidFill>
                  <a:srgbClr val="333333"/>
                </a:solidFill>
                <a:latin typeface="Roboto Mono"/>
                <a:ea typeface="Roboto Mono"/>
                <a:cs typeface="Roboto Mono"/>
                <a:sym typeface="Roboto Mono"/>
              </a:rPr>
              <a:t> </a:t>
            </a:r>
            <a:r>
              <a:rPr lang="en" sz="1200">
                <a:solidFill>
                  <a:srgbClr val="7A3E9D"/>
                </a:solidFill>
                <a:latin typeface="Roboto Mono"/>
                <a:ea typeface="Roboto Mono"/>
                <a:cs typeface="Roboto Mono"/>
                <a:sym typeface="Roboto Mono"/>
              </a:rPr>
              <a:t>client</a:t>
            </a:r>
            <a:r>
              <a:rPr lang="en" sz="1200">
                <a:solidFill>
                  <a:srgbClr val="333333"/>
                </a:solidFill>
                <a:latin typeface="Roboto Mono"/>
                <a:ea typeface="Roboto Mono"/>
                <a:cs typeface="Roboto Mono"/>
                <a:sym typeface="Roboto Mono"/>
              </a:rPr>
              <a:t> </a:t>
            </a:r>
            <a:r>
              <a:rPr lang="en" sz="1200">
                <a:solidFill>
                  <a:srgbClr val="777777"/>
                </a:solidFill>
                <a:latin typeface="Roboto Mono"/>
                <a:ea typeface="Roboto Mono"/>
                <a:cs typeface="Roboto Mono"/>
                <a:sym typeface="Roboto Mono"/>
              </a:rPr>
              <a:t>=</a:t>
            </a:r>
            <a:r>
              <a:rPr lang="en" sz="1200">
                <a:solidFill>
                  <a:srgbClr val="333333"/>
                </a:solidFill>
                <a:latin typeface="Roboto Mono"/>
                <a:ea typeface="Roboto Mono"/>
                <a:cs typeface="Roboto Mono"/>
                <a:sym typeface="Roboto Mono"/>
              </a:rPr>
              <a:t> </a:t>
            </a:r>
            <a:r>
              <a:rPr lang="en" sz="1200">
                <a:solidFill>
                  <a:srgbClr val="7A3E9D"/>
                </a:solidFill>
                <a:latin typeface="Roboto Mono"/>
                <a:ea typeface="Roboto Mono"/>
                <a:cs typeface="Roboto Mono"/>
                <a:sym typeface="Roboto Mono"/>
              </a:rPr>
              <a:t>redis</a:t>
            </a:r>
            <a:r>
              <a:rPr lang="en" sz="1200">
                <a:solidFill>
                  <a:srgbClr val="777777"/>
                </a:solidFill>
                <a:latin typeface="Roboto Mono"/>
                <a:ea typeface="Roboto Mono"/>
                <a:cs typeface="Roboto Mono"/>
                <a:sym typeface="Roboto Mono"/>
              </a:rPr>
              <a:t>.</a:t>
            </a:r>
            <a:r>
              <a:rPr lang="en" sz="1200" b="1">
                <a:solidFill>
                  <a:srgbClr val="AA3731"/>
                </a:solidFill>
                <a:latin typeface="Roboto Mono"/>
                <a:ea typeface="Roboto Mono"/>
                <a:cs typeface="Roboto Mono"/>
                <a:sym typeface="Roboto Mono"/>
              </a:rPr>
              <a:t>createClient</a:t>
            </a:r>
            <a:r>
              <a:rPr lang="en" sz="1200">
                <a:solidFill>
                  <a:srgbClr val="333333"/>
                </a:solidFill>
                <a:latin typeface="Roboto Mono"/>
                <a:ea typeface="Roboto Mono"/>
                <a:cs typeface="Roboto Mono"/>
                <a:sym typeface="Roboto Mono"/>
              </a:rPr>
              <a:t>()</a:t>
            </a:r>
            <a:r>
              <a:rPr lang="en" sz="1200">
                <a:solidFill>
                  <a:srgbClr val="777777"/>
                </a:solidFill>
                <a:latin typeface="Roboto Mono"/>
                <a:ea typeface="Roboto Mono"/>
                <a:cs typeface="Roboto Mono"/>
                <a:sym typeface="Roboto Mono"/>
              </a:rPr>
              <a:t>;</a:t>
            </a:r>
            <a:endParaRPr sz="12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200">
                <a:solidFill>
                  <a:srgbClr val="7A3E9D"/>
                </a:solidFill>
                <a:latin typeface="Roboto Mono"/>
                <a:ea typeface="Roboto Mono"/>
                <a:cs typeface="Roboto Mono"/>
                <a:sym typeface="Roboto Mono"/>
              </a:rPr>
              <a:t>http</a:t>
            </a:r>
            <a:r>
              <a:rPr lang="en" sz="1200">
                <a:solidFill>
                  <a:srgbClr val="777777"/>
                </a:solidFill>
                <a:latin typeface="Roboto Mono"/>
                <a:ea typeface="Roboto Mono"/>
                <a:cs typeface="Roboto Mono"/>
                <a:sym typeface="Roboto Mono"/>
              </a:rPr>
              <a:t>.</a:t>
            </a:r>
            <a:r>
              <a:rPr lang="en" sz="1200" b="1">
                <a:solidFill>
                  <a:srgbClr val="AA3731"/>
                </a:solidFill>
                <a:latin typeface="Roboto Mono"/>
                <a:ea typeface="Roboto Mono"/>
                <a:cs typeface="Roboto Mono"/>
                <a:sym typeface="Roboto Mono"/>
              </a:rPr>
              <a:t>createServer</a:t>
            </a:r>
            <a:r>
              <a:rPr lang="en" sz="1200">
                <a:solidFill>
                  <a:srgbClr val="333333"/>
                </a:solidFill>
                <a:latin typeface="Roboto Mono"/>
                <a:ea typeface="Roboto Mono"/>
                <a:cs typeface="Roboto Mono"/>
                <a:sym typeface="Roboto Mono"/>
              </a:rPr>
              <a:t>(</a:t>
            </a:r>
            <a:r>
              <a:rPr lang="en" sz="1200">
                <a:solidFill>
                  <a:srgbClr val="7A3E9D"/>
                </a:solidFill>
                <a:latin typeface="Roboto Mono"/>
                <a:ea typeface="Roboto Mono"/>
                <a:cs typeface="Roboto Mono"/>
                <a:sym typeface="Roboto Mono"/>
              </a:rPr>
              <a:t>function</a:t>
            </a:r>
            <a:r>
              <a:rPr lang="en" sz="1200">
                <a:solidFill>
                  <a:srgbClr val="333333"/>
                </a:solidFill>
                <a:latin typeface="Roboto Mono"/>
                <a:ea typeface="Roboto Mono"/>
                <a:cs typeface="Roboto Mono"/>
                <a:sym typeface="Roboto Mono"/>
              </a:rPr>
              <a:t> </a:t>
            </a:r>
            <a:r>
              <a:rPr lang="en" sz="1200">
                <a:solidFill>
                  <a:srgbClr val="777777"/>
                </a:solidFill>
                <a:latin typeface="Roboto Mono"/>
                <a:ea typeface="Roboto Mono"/>
                <a:cs typeface="Roboto Mono"/>
                <a:sym typeface="Roboto Mono"/>
              </a:rPr>
              <a:t>(</a:t>
            </a:r>
            <a:r>
              <a:rPr lang="en" sz="1200">
                <a:solidFill>
                  <a:srgbClr val="7A3E9D"/>
                </a:solidFill>
                <a:latin typeface="Roboto Mono"/>
                <a:ea typeface="Roboto Mono"/>
                <a:cs typeface="Roboto Mono"/>
                <a:sym typeface="Roboto Mono"/>
              </a:rPr>
              <a:t>req</a:t>
            </a:r>
            <a:r>
              <a:rPr lang="en" sz="1200">
                <a:solidFill>
                  <a:srgbClr val="777777"/>
                </a:solidFill>
                <a:latin typeface="Roboto Mono"/>
                <a:ea typeface="Roboto Mono"/>
                <a:cs typeface="Roboto Mono"/>
                <a:sym typeface="Roboto Mono"/>
              </a:rPr>
              <a:t>,</a:t>
            </a:r>
            <a:r>
              <a:rPr lang="en" sz="1200">
                <a:solidFill>
                  <a:srgbClr val="333333"/>
                </a:solidFill>
                <a:latin typeface="Roboto Mono"/>
                <a:ea typeface="Roboto Mono"/>
                <a:cs typeface="Roboto Mono"/>
                <a:sym typeface="Roboto Mono"/>
              </a:rPr>
              <a:t> </a:t>
            </a:r>
            <a:r>
              <a:rPr lang="en" sz="1200">
                <a:solidFill>
                  <a:srgbClr val="7A3E9D"/>
                </a:solidFill>
                <a:latin typeface="Roboto Mono"/>
                <a:ea typeface="Roboto Mono"/>
                <a:cs typeface="Roboto Mono"/>
                <a:sym typeface="Roboto Mono"/>
              </a:rPr>
              <a:t>res</a:t>
            </a:r>
            <a:r>
              <a:rPr lang="en" sz="1200">
                <a:solidFill>
                  <a:srgbClr val="777777"/>
                </a:solidFill>
                <a:latin typeface="Roboto Mono"/>
                <a:ea typeface="Roboto Mono"/>
                <a:cs typeface="Roboto Mono"/>
                <a:sym typeface="Roboto Mono"/>
              </a:rPr>
              <a:t>)</a:t>
            </a:r>
            <a:r>
              <a:rPr lang="en" sz="1200">
                <a:solidFill>
                  <a:srgbClr val="333333"/>
                </a:solidFill>
                <a:latin typeface="Roboto Mono"/>
                <a:ea typeface="Roboto Mono"/>
                <a:cs typeface="Roboto Mono"/>
                <a:sym typeface="Roboto Mono"/>
              </a:rPr>
              <a:t> </a:t>
            </a:r>
            <a:r>
              <a:rPr lang="en" sz="1200">
                <a:solidFill>
                  <a:srgbClr val="777777"/>
                </a:solidFill>
                <a:latin typeface="Roboto Mono"/>
                <a:ea typeface="Roboto Mono"/>
                <a:cs typeface="Roboto Mono"/>
                <a:sym typeface="Roboto Mono"/>
              </a:rPr>
              <a:t>{</a:t>
            </a:r>
            <a:endParaRPr sz="12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7A3E9D"/>
                </a:solidFill>
                <a:latin typeface="Roboto Mono"/>
                <a:ea typeface="Roboto Mono"/>
                <a:cs typeface="Roboto Mono"/>
                <a:sym typeface="Roboto Mono"/>
              </a:rPr>
              <a:t>res</a:t>
            </a:r>
            <a:r>
              <a:rPr lang="en" sz="1200">
                <a:solidFill>
                  <a:srgbClr val="777777"/>
                </a:solidFill>
                <a:latin typeface="Roboto Mono"/>
                <a:ea typeface="Roboto Mono"/>
                <a:cs typeface="Roboto Mono"/>
                <a:sym typeface="Roboto Mono"/>
              </a:rPr>
              <a:t>.</a:t>
            </a:r>
            <a:r>
              <a:rPr lang="en" sz="1200" b="1">
                <a:solidFill>
                  <a:srgbClr val="AA3731"/>
                </a:solidFill>
                <a:latin typeface="Roboto Mono"/>
                <a:ea typeface="Roboto Mono"/>
                <a:cs typeface="Roboto Mono"/>
                <a:sym typeface="Roboto Mono"/>
              </a:rPr>
              <a:t>writeHead</a:t>
            </a:r>
            <a:r>
              <a:rPr lang="en" sz="1200">
                <a:solidFill>
                  <a:srgbClr val="333333"/>
                </a:solidFill>
                <a:latin typeface="Roboto Mono"/>
                <a:ea typeface="Roboto Mono"/>
                <a:cs typeface="Roboto Mono"/>
                <a:sym typeface="Roboto Mono"/>
              </a:rPr>
              <a:t>(</a:t>
            </a:r>
            <a:r>
              <a:rPr lang="en" sz="1200">
                <a:solidFill>
                  <a:srgbClr val="AB6526"/>
                </a:solidFill>
                <a:latin typeface="Roboto Mono"/>
                <a:ea typeface="Roboto Mono"/>
                <a:cs typeface="Roboto Mono"/>
                <a:sym typeface="Roboto Mono"/>
              </a:rPr>
              <a:t>200</a:t>
            </a:r>
            <a:r>
              <a:rPr lang="en" sz="1200">
                <a:solidFill>
                  <a:srgbClr val="777777"/>
                </a:solidFill>
                <a:latin typeface="Roboto Mono"/>
                <a:ea typeface="Roboto Mono"/>
                <a:cs typeface="Roboto Mono"/>
                <a:sym typeface="Roboto Mono"/>
              </a:rPr>
              <a:t>,</a:t>
            </a:r>
            <a:r>
              <a:rPr lang="en" sz="1200">
                <a:solidFill>
                  <a:srgbClr val="333333"/>
                </a:solidFill>
                <a:latin typeface="Roboto Mono"/>
                <a:ea typeface="Roboto Mono"/>
                <a:cs typeface="Roboto Mono"/>
                <a:sym typeface="Roboto Mono"/>
              </a:rPr>
              <a:t> </a:t>
            </a:r>
            <a:r>
              <a:rPr lang="en" sz="1200">
                <a:solidFill>
                  <a:srgbClr val="777777"/>
                </a:solidFill>
                <a:latin typeface="Roboto Mono"/>
                <a:ea typeface="Roboto Mono"/>
                <a:cs typeface="Roboto Mono"/>
                <a:sym typeface="Roboto Mono"/>
              </a:rPr>
              <a:t>{</a:t>
            </a:r>
            <a:r>
              <a:rPr lang="en" sz="1200">
                <a:solidFill>
                  <a:srgbClr val="333333"/>
                </a:solidFill>
                <a:latin typeface="Roboto Mono"/>
                <a:ea typeface="Roboto Mono"/>
                <a:cs typeface="Roboto Mono"/>
                <a:sym typeface="Roboto Mono"/>
              </a:rPr>
              <a:t> </a:t>
            </a:r>
            <a:r>
              <a:rPr lang="en" sz="1200">
                <a:solidFill>
                  <a:srgbClr val="777777"/>
                </a:solidFill>
                <a:latin typeface="Roboto Mono"/>
                <a:ea typeface="Roboto Mono"/>
                <a:cs typeface="Roboto Mono"/>
                <a:sym typeface="Roboto Mono"/>
              </a:rPr>
              <a:t>'</a:t>
            </a:r>
            <a:r>
              <a:rPr lang="en" sz="1200">
                <a:solidFill>
                  <a:srgbClr val="448C27"/>
                </a:solidFill>
                <a:latin typeface="Roboto Mono"/>
                <a:ea typeface="Roboto Mono"/>
                <a:cs typeface="Roboto Mono"/>
                <a:sym typeface="Roboto Mono"/>
              </a:rPr>
              <a:t>Content-Type</a:t>
            </a:r>
            <a:r>
              <a:rPr lang="en" sz="1200">
                <a:solidFill>
                  <a:srgbClr val="777777"/>
                </a:solidFill>
                <a:latin typeface="Roboto Mono"/>
                <a:ea typeface="Roboto Mono"/>
                <a:cs typeface="Roboto Mono"/>
                <a:sym typeface="Roboto Mono"/>
              </a:rPr>
              <a:t>':</a:t>
            </a:r>
            <a:r>
              <a:rPr lang="en" sz="1200">
                <a:solidFill>
                  <a:srgbClr val="333333"/>
                </a:solidFill>
                <a:latin typeface="Roboto Mono"/>
                <a:ea typeface="Roboto Mono"/>
                <a:cs typeface="Roboto Mono"/>
                <a:sym typeface="Roboto Mono"/>
              </a:rPr>
              <a:t> </a:t>
            </a:r>
            <a:r>
              <a:rPr lang="en" sz="1200">
                <a:solidFill>
                  <a:srgbClr val="777777"/>
                </a:solidFill>
                <a:latin typeface="Roboto Mono"/>
                <a:ea typeface="Roboto Mono"/>
                <a:cs typeface="Roboto Mono"/>
                <a:sym typeface="Roboto Mono"/>
              </a:rPr>
              <a:t>'</a:t>
            </a:r>
            <a:r>
              <a:rPr lang="en" sz="1200">
                <a:solidFill>
                  <a:srgbClr val="448C27"/>
                </a:solidFill>
                <a:latin typeface="Roboto Mono"/>
                <a:ea typeface="Roboto Mono"/>
                <a:cs typeface="Roboto Mono"/>
                <a:sym typeface="Roboto Mono"/>
              </a:rPr>
              <a:t>application/json</a:t>
            </a:r>
            <a:r>
              <a:rPr lang="en" sz="1200">
                <a:solidFill>
                  <a:srgbClr val="777777"/>
                </a:solidFill>
                <a:latin typeface="Roboto Mono"/>
                <a:ea typeface="Roboto Mono"/>
                <a:cs typeface="Roboto Mono"/>
                <a:sym typeface="Roboto Mono"/>
              </a:rPr>
              <a:t>'</a:t>
            </a:r>
            <a:r>
              <a:rPr lang="en" sz="1200">
                <a:solidFill>
                  <a:srgbClr val="333333"/>
                </a:solidFill>
                <a:latin typeface="Roboto Mono"/>
                <a:ea typeface="Roboto Mono"/>
                <a:cs typeface="Roboto Mono"/>
                <a:sym typeface="Roboto Mono"/>
              </a:rPr>
              <a:t> </a:t>
            </a:r>
            <a:r>
              <a:rPr lang="en" sz="1200">
                <a:solidFill>
                  <a:srgbClr val="777777"/>
                </a:solidFill>
                <a:latin typeface="Roboto Mono"/>
                <a:ea typeface="Roboto Mono"/>
                <a:cs typeface="Roboto Mono"/>
                <a:sym typeface="Roboto Mono"/>
              </a:rPr>
              <a:t>}</a:t>
            </a:r>
            <a:r>
              <a:rPr lang="en" sz="1200">
                <a:solidFill>
                  <a:srgbClr val="333333"/>
                </a:solidFill>
                <a:latin typeface="Roboto Mono"/>
                <a:ea typeface="Roboto Mono"/>
                <a:cs typeface="Roboto Mono"/>
                <a:sym typeface="Roboto Mono"/>
              </a:rPr>
              <a:t>)</a:t>
            </a:r>
            <a:r>
              <a:rPr lang="en" sz="1200">
                <a:solidFill>
                  <a:srgbClr val="777777"/>
                </a:solidFill>
                <a:latin typeface="Roboto Mono"/>
                <a:ea typeface="Roboto Mono"/>
                <a:cs typeface="Roboto Mono"/>
                <a:sym typeface="Roboto Mono"/>
              </a:rPr>
              <a:t>;</a:t>
            </a:r>
            <a:endParaRPr sz="12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7A3E9D"/>
                </a:solidFill>
                <a:latin typeface="Roboto Mono"/>
                <a:ea typeface="Roboto Mono"/>
                <a:cs typeface="Roboto Mono"/>
                <a:sym typeface="Roboto Mono"/>
              </a:rPr>
              <a:t>client</a:t>
            </a:r>
            <a:r>
              <a:rPr lang="en" sz="1200">
                <a:solidFill>
                  <a:srgbClr val="777777"/>
                </a:solidFill>
                <a:latin typeface="Roboto Mono"/>
                <a:ea typeface="Roboto Mono"/>
                <a:cs typeface="Roboto Mono"/>
                <a:sym typeface="Roboto Mono"/>
              </a:rPr>
              <a:t>.</a:t>
            </a:r>
            <a:r>
              <a:rPr lang="en" sz="1200" b="1">
                <a:solidFill>
                  <a:srgbClr val="AA3731"/>
                </a:solidFill>
                <a:latin typeface="Roboto Mono"/>
                <a:ea typeface="Roboto Mono"/>
                <a:cs typeface="Roboto Mono"/>
                <a:sym typeface="Roboto Mono"/>
              </a:rPr>
              <a:t>on</a:t>
            </a:r>
            <a:r>
              <a:rPr lang="en" sz="1200">
                <a:solidFill>
                  <a:srgbClr val="333333"/>
                </a:solidFill>
                <a:latin typeface="Roboto Mono"/>
                <a:ea typeface="Roboto Mono"/>
                <a:cs typeface="Roboto Mono"/>
                <a:sym typeface="Roboto Mono"/>
              </a:rPr>
              <a:t>(</a:t>
            </a:r>
            <a:r>
              <a:rPr lang="en" sz="1200">
                <a:solidFill>
                  <a:srgbClr val="777777"/>
                </a:solidFill>
                <a:latin typeface="Roboto Mono"/>
                <a:ea typeface="Roboto Mono"/>
                <a:cs typeface="Roboto Mono"/>
                <a:sym typeface="Roboto Mono"/>
              </a:rPr>
              <a:t>"</a:t>
            </a:r>
            <a:r>
              <a:rPr lang="en" sz="1200">
                <a:solidFill>
                  <a:srgbClr val="448C27"/>
                </a:solidFill>
                <a:latin typeface="Roboto Mono"/>
                <a:ea typeface="Roboto Mono"/>
                <a:cs typeface="Roboto Mono"/>
                <a:sym typeface="Roboto Mono"/>
              </a:rPr>
              <a:t>message</a:t>
            </a:r>
            <a:r>
              <a:rPr lang="en" sz="1200">
                <a:solidFill>
                  <a:srgbClr val="777777"/>
                </a:solidFill>
                <a:latin typeface="Roboto Mono"/>
                <a:ea typeface="Roboto Mono"/>
                <a:cs typeface="Roboto Mono"/>
                <a:sym typeface="Roboto Mono"/>
              </a:rPr>
              <a:t>",</a:t>
            </a:r>
            <a:r>
              <a:rPr lang="en" sz="1200">
                <a:solidFill>
                  <a:srgbClr val="333333"/>
                </a:solidFill>
                <a:latin typeface="Roboto Mono"/>
                <a:ea typeface="Roboto Mono"/>
                <a:cs typeface="Roboto Mono"/>
                <a:sym typeface="Roboto Mono"/>
              </a:rPr>
              <a:t> </a:t>
            </a:r>
            <a:r>
              <a:rPr lang="en" sz="1200">
                <a:solidFill>
                  <a:srgbClr val="7A3E9D"/>
                </a:solidFill>
                <a:latin typeface="Roboto Mono"/>
                <a:ea typeface="Roboto Mono"/>
                <a:cs typeface="Roboto Mono"/>
                <a:sym typeface="Roboto Mono"/>
              </a:rPr>
              <a:t>function</a:t>
            </a:r>
            <a:r>
              <a:rPr lang="en" sz="1200">
                <a:solidFill>
                  <a:srgbClr val="333333"/>
                </a:solidFill>
                <a:latin typeface="Roboto Mono"/>
                <a:ea typeface="Roboto Mono"/>
                <a:cs typeface="Roboto Mono"/>
                <a:sym typeface="Roboto Mono"/>
              </a:rPr>
              <a:t> </a:t>
            </a:r>
            <a:r>
              <a:rPr lang="en" sz="1200">
                <a:solidFill>
                  <a:srgbClr val="777777"/>
                </a:solidFill>
                <a:latin typeface="Roboto Mono"/>
                <a:ea typeface="Roboto Mono"/>
                <a:cs typeface="Roboto Mono"/>
                <a:sym typeface="Roboto Mono"/>
              </a:rPr>
              <a:t>(</a:t>
            </a:r>
            <a:r>
              <a:rPr lang="en" sz="1200">
                <a:solidFill>
                  <a:srgbClr val="7A3E9D"/>
                </a:solidFill>
                <a:latin typeface="Roboto Mono"/>
                <a:ea typeface="Roboto Mono"/>
                <a:cs typeface="Roboto Mono"/>
                <a:sym typeface="Roboto Mono"/>
              </a:rPr>
              <a:t>channel</a:t>
            </a:r>
            <a:r>
              <a:rPr lang="en" sz="1200">
                <a:solidFill>
                  <a:srgbClr val="777777"/>
                </a:solidFill>
                <a:latin typeface="Roboto Mono"/>
                <a:ea typeface="Roboto Mono"/>
                <a:cs typeface="Roboto Mono"/>
                <a:sym typeface="Roboto Mono"/>
              </a:rPr>
              <a:t>,</a:t>
            </a:r>
            <a:r>
              <a:rPr lang="en" sz="1200">
                <a:solidFill>
                  <a:srgbClr val="333333"/>
                </a:solidFill>
                <a:latin typeface="Roboto Mono"/>
                <a:ea typeface="Roboto Mono"/>
                <a:cs typeface="Roboto Mono"/>
                <a:sym typeface="Roboto Mono"/>
              </a:rPr>
              <a:t> </a:t>
            </a:r>
            <a:r>
              <a:rPr lang="en" sz="1200">
                <a:solidFill>
                  <a:srgbClr val="7A3E9D"/>
                </a:solidFill>
                <a:latin typeface="Roboto Mono"/>
                <a:ea typeface="Roboto Mono"/>
                <a:cs typeface="Roboto Mono"/>
                <a:sym typeface="Roboto Mono"/>
              </a:rPr>
              <a:t>message</a:t>
            </a:r>
            <a:r>
              <a:rPr lang="en" sz="1200">
                <a:solidFill>
                  <a:srgbClr val="777777"/>
                </a:solidFill>
                <a:latin typeface="Roboto Mono"/>
                <a:ea typeface="Roboto Mono"/>
                <a:cs typeface="Roboto Mono"/>
                <a:sym typeface="Roboto Mono"/>
              </a:rPr>
              <a:t>)</a:t>
            </a:r>
            <a:r>
              <a:rPr lang="en" sz="1200">
                <a:solidFill>
                  <a:srgbClr val="333333"/>
                </a:solidFill>
                <a:latin typeface="Roboto Mono"/>
                <a:ea typeface="Roboto Mono"/>
                <a:cs typeface="Roboto Mono"/>
                <a:sym typeface="Roboto Mono"/>
              </a:rPr>
              <a:t> </a:t>
            </a:r>
            <a:r>
              <a:rPr lang="en" sz="1200">
                <a:solidFill>
                  <a:srgbClr val="777777"/>
                </a:solidFill>
                <a:latin typeface="Roboto Mono"/>
                <a:ea typeface="Roboto Mono"/>
                <a:cs typeface="Roboto Mono"/>
                <a:sym typeface="Roboto Mono"/>
              </a:rPr>
              <a:t>{</a:t>
            </a:r>
            <a:endParaRPr sz="12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7A3E9D"/>
                </a:solidFill>
                <a:latin typeface="Roboto Mono"/>
                <a:ea typeface="Roboto Mono"/>
                <a:cs typeface="Roboto Mono"/>
                <a:sym typeface="Roboto Mono"/>
              </a:rPr>
              <a:t>res</a:t>
            </a:r>
            <a:r>
              <a:rPr lang="en" sz="1200">
                <a:solidFill>
                  <a:srgbClr val="777777"/>
                </a:solidFill>
                <a:latin typeface="Roboto Mono"/>
                <a:ea typeface="Roboto Mono"/>
                <a:cs typeface="Roboto Mono"/>
                <a:sym typeface="Roboto Mono"/>
              </a:rPr>
              <a:t>.</a:t>
            </a:r>
            <a:r>
              <a:rPr lang="en" sz="1200" b="1">
                <a:solidFill>
                  <a:srgbClr val="AA3731"/>
                </a:solidFill>
                <a:latin typeface="Roboto Mono"/>
                <a:ea typeface="Roboto Mono"/>
                <a:cs typeface="Roboto Mono"/>
                <a:sym typeface="Roboto Mono"/>
              </a:rPr>
              <a:t>end</a:t>
            </a:r>
            <a:r>
              <a:rPr lang="en" sz="1200">
                <a:solidFill>
                  <a:srgbClr val="333333"/>
                </a:solidFill>
                <a:latin typeface="Roboto Mono"/>
                <a:ea typeface="Roboto Mono"/>
                <a:cs typeface="Roboto Mono"/>
                <a:sym typeface="Roboto Mono"/>
              </a:rPr>
              <a:t>(</a:t>
            </a:r>
            <a:r>
              <a:rPr lang="en" sz="1200">
                <a:solidFill>
                  <a:srgbClr val="AB6526"/>
                </a:solidFill>
                <a:latin typeface="Roboto Mono"/>
                <a:ea typeface="Roboto Mono"/>
                <a:cs typeface="Roboto Mono"/>
                <a:sym typeface="Roboto Mono"/>
              </a:rPr>
              <a:t>JSON</a:t>
            </a:r>
            <a:r>
              <a:rPr lang="en" sz="1200">
                <a:solidFill>
                  <a:srgbClr val="777777"/>
                </a:solidFill>
                <a:latin typeface="Roboto Mono"/>
                <a:ea typeface="Roboto Mono"/>
                <a:cs typeface="Roboto Mono"/>
                <a:sym typeface="Roboto Mono"/>
              </a:rPr>
              <a:t>.</a:t>
            </a:r>
            <a:r>
              <a:rPr lang="en" sz="1200" b="1">
                <a:solidFill>
                  <a:srgbClr val="AA3731"/>
                </a:solidFill>
                <a:latin typeface="Roboto Mono"/>
                <a:ea typeface="Roboto Mono"/>
                <a:cs typeface="Roboto Mono"/>
                <a:sym typeface="Roboto Mono"/>
              </a:rPr>
              <a:t>stringify</a:t>
            </a:r>
            <a:r>
              <a:rPr lang="en" sz="1200">
                <a:solidFill>
                  <a:srgbClr val="333333"/>
                </a:solidFill>
                <a:latin typeface="Roboto Mono"/>
                <a:ea typeface="Roboto Mono"/>
                <a:cs typeface="Roboto Mono"/>
                <a:sym typeface="Roboto Mono"/>
              </a:rPr>
              <a:t>(</a:t>
            </a:r>
            <a:r>
              <a:rPr lang="en" sz="1200">
                <a:solidFill>
                  <a:srgbClr val="7A3E9D"/>
                </a:solidFill>
                <a:latin typeface="Roboto Mono"/>
                <a:ea typeface="Roboto Mono"/>
                <a:cs typeface="Roboto Mono"/>
                <a:sym typeface="Roboto Mono"/>
              </a:rPr>
              <a:t>message</a:t>
            </a:r>
            <a:r>
              <a:rPr lang="en" sz="1200">
                <a:solidFill>
                  <a:srgbClr val="333333"/>
                </a:solidFill>
                <a:latin typeface="Roboto Mono"/>
                <a:ea typeface="Roboto Mono"/>
                <a:cs typeface="Roboto Mono"/>
                <a:sym typeface="Roboto Mono"/>
              </a:rPr>
              <a:t>))</a:t>
            </a:r>
            <a:r>
              <a:rPr lang="en" sz="1200">
                <a:solidFill>
                  <a:srgbClr val="777777"/>
                </a:solidFill>
                <a:latin typeface="Roboto Mono"/>
                <a:ea typeface="Roboto Mono"/>
                <a:cs typeface="Roboto Mono"/>
                <a:sym typeface="Roboto Mono"/>
              </a:rPr>
              <a:t>;</a:t>
            </a:r>
            <a:endParaRPr sz="12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200">
                <a:solidFill>
                  <a:srgbClr val="333333"/>
                </a:solidFill>
                <a:latin typeface="Roboto Mono"/>
                <a:ea typeface="Roboto Mono"/>
                <a:cs typeface="Roboto Mono"/>
                <a:sym typeface="Roboto Mono"/>
              </a:rPr>
              <a:t> </a:t>
            </a:r>
            <a:r>
              <a:rPr lang="en" sz="1200">
                <a:solidFill>
                  <a:srgbClr val="777777"/>
                </a:solidFill>
                <a:latin typeface="Roboto Mono"/>
                <a:ea typeface="Roboto Mono"/>
                <a:cs typeface="Roboto Mono"/>
                <a:sym typeface="Roboto Mono"/>
              </a:rPr>
              <a:t>}</a:t>
            </a:r>
            <a:r>
              <a:rPr lang="en" sz="1200">
                <a:solidFill>
                  <a:srgbClr val="333333"/>
                </a:solidFill>
                <a:latin typeface="Roboto Mono"/>
                <a:ea typeface="Roboto Mono"/>
                <a:cs typeface="Roboto Mono"/>
                <a:sym typeface="Roboto Mono"/>
              </a:rPr>
              <a:t>)</a:t>
            </a:r>
            <a:r>
              <a:rPr lang="en" sz="1200">
                <a:solidFill>
                  <a:srgbClr val="777777"/>
                </a:solidFill>
                <a:latin typeface="Roboto Mono"/>
                <a:ea typeface="Roboto Mono"/>
                <a:cs typeface="Roboto Mono"/>
                <a:sym typeface="Roboto Mono"/>
              </a:rPr>
              <a:t>;</a:t>
            </a:r>
            <a:endParaRPr sz="12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200">
                <a:solidFill>
                  <a:srgbClr val="777777"/>
                </a:solidFill>
                <a:latin typeface="Roboto Mono"/>
                <a:ea typeface="Roboto Mono"/>
                <a:cs typeface="Roboto Mono"/>
                <a:sym typeface="Roboto Mono"/>
              </a:rPr>
              <a:t>}</a:t>
            </a:r>
            <a:r>
              <a:rPr lang="en" sz="1200">
                <a:solidFill>
                  <a:srgbClr val="333333"/>
                </a:solidFill>
                <a:latin typeface="Roboto Mono"/>
                <a:ea typeface="Roboto Mono"/>
                <a:cs typeface="Roboto Mono"/>
                <a:sym typeface="Roboto Mono"/>
              </a:rPr>
              <a:t>)</a:t>
            </a:r>
            <a:r>
              <a:rPr lang="en" sz="1200">
                <a:solidFill>
                  <a:srgbClr val="777777"/>
                </a:solidFill>
                <a:latin typeface="Roboto Mono"/>
                <a:ea typeface="Roboto Mono"/>
                <a:cs typeface="Roboto Mono"/>
                <a:sym typeface="Roboto Mono"/>
              </a:rPr>
              <a:t>.</a:t>
            </a:r>
            <a:r>
              <a:rPr lang="en" sz="1200" b="1">
                <a:solidFill>
                  <a:srgbClr val="AA3731"/>
                </a:solidFill>
                <a:latin typeface="Roboto Mono"/>
                <a:ea typeface="Roboto Mono"/>
                <a:cs typeface="Roboto Mono"/>
                <a:sym typeface="Roboto Mono"/>
              </a:rPr>
              <a:t>listen</a:t>
            </a:r>
            <a:r>
              <a:rPr lang="en" sz="1200">
                <a:solidFill>
                  <a:srgbClr val="333333"/>
                </a:solidFill>
                <a:latin typeface="Roboto Mono"/>
                <a:ea typeface="Roboto Mono"/>
                <a:cs typeface="Roboto Mono"/>
                <a:sym typeface="Roboto Mono"/>
              </a:rPr>
              <a:t>(</a:t>
            </a:r>
            <a:r>
              <a:rPr lang="en" sz="1200">
                <a:solidFill>
                  <a:srgbClr val="AB6526"/>
                </a:solidFill>
                <a:latin typeface="Roboto Mono"/>
                <a:ea typeface="Roboto Mono"/>
                <a:cs typeface="Roboto Mono"/>
                <a:sym typeface="Roboto Mono"/>
              </a:rPr>
              <a:t>8080</a:t>
            </a:r>
            <a:r>
              <a:rPr lang="en" sz="1200">
                <a:solidFill>
                  <a:srgbClr val="333333"/>
                </a:solidFill>
                <a:latin typeface="Roboto Mono"/>
                <a:ea typeface="Roboto Mono"/>
                <a:cs typeface="Roboto Mono"/>
                <a:sym typeface="Roboto Mono"/>
              </a:rPr>
              <a:t>)</a:t>
            </a:r>
            <a:r>
              <a:rPr lang="en" sz="1200">
                <a:solidFill>
                  <a:srgbClr val="777777"/>
                </a:solidFill>
                <a:latin typeface="Roboto Mono"/>
                <a:ea typeface="Roboto Mono"/>
                <a:cs typeface="Roboto Mono"/>
                <a:sym typeface="Roboto Mono"/>
              </a:rPr>
              <a:t>;</a:t>
            </a:r>
            <a:endParaRPr>
              <a:solidFill>
                <a:srgbClr val="7A3E9D"/>
              </a:solidFill>
              <a:latin typeface="Roboto Mono"/>
              <a:ea typeface="Roboto Mono"/>
              <a:cs typeface="Roboto Mono"/>
              <a:sym typeface="Roboto Mono"/>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D800337-0E5D-4E1B-9342-06B407C52C44}"/>
                  </a:ext>
                </a:extLst>
              </p14:cNvPr>
              <p14:cNvContentPartPr/>
              <p14:nvPr/>
            </p14:nvContentPartPr>
            <p14:xfrm>
              <a:off x="704880" y="1852560"/>
              <a:ext cx="1805400" cy="90720"/>
            </p14:xfrm>
          </p:contentPart>
        </mc:Choice>
        <mc:Fallback>
          <p:pic>
            <p:nvPicPr>
              <p:cNvPr id="2" name="Ink 1">
                <a:extLst>
                  <a:ext uri="{FF2B5EF4-FFF2-40B4-BE49-F238E27FC236}">
                    <a16:creationId xmlns:a16="http://schemas.microsoft.com/office/drawing/2014/main" id="{1D800337-0E5D-4E1B-9342-06B407C52C44}"/>
                  </a:ext>
                </a:extLst>
              </p:cNvPr>
              <p:cNvPicPr/>
              <p:nvPr/>
            </p:nvPicPr>
            <p:blipFill>
              <a:blip r:embed="rId4"/>
              <a:stretch>
                <a:fillRect/>
              </a:stretch>
            </p:blipFill>
            <p:spPr>
              <a:xfrm>
                <a:off x="689040" y="1789200"/>
                <a:ext cx="183672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88284B7C-7F33-4432-8DDB-77C3EED6C912}"/>
                  </a:ext>
                </a:extLst>
              </p14:cNvPr>
              <p14:cNvContentPartPr/>
              <p14:nvPr/>
            </p14:nvContentPartPr>
            <p14:xfrm>
              <a:off x="866880" y="2595600"/>
              <a:ext cx="476640" cy="157320"/>
            </p14:xfrm>
          </p:contentPart>
        </mc:Choice>
        <mc:Fallback>
          <p:pic>
            <p:nvPicPr>
              <p:cNvPr id="3" name="Ink 2">
                <a:extLst>
                  <a:ext uri="{FF2B5EF4-FFF2-40B4-BE49-F238E27FC236}">
                    <a16:creationId xmlns:a16="http://schemas.microsoft.com/office/drawing/2014/main" id="{88284B7C-7F33-4432-8DDB-77C3EED6C912}"/>
                  </a:ext>
                </a:extLst>
              </p:cNvPr>
              <p:cNvPicPr/>
              <p:nvPr/>
            </p:nvPicPr>
            <p:blipFill>
              <a:blip r:embed="rId6"/>
              <a:stretch>
                <a:fillRect/>
              </a:stretch>
            </p:blipFill>
            <p:spPr>
              <a:xfrm>
                <a:off x="851040" y="2532240"/>
                <a:ext cx="50796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A0B1B6C0-E538-48B2-B431-F2003B80D9E1}"/>
                  </a:ext>
                </a:extLst>
              </p14:cNvPr>
              <p14:cNvContentPartPr/>
              <p14:nvPr/>
            </p14:nvContentPartPr>
            <p14:xfrm>
              <a:off x="961920" y="2519280"/>
              <a:ext cx="433800" cy="295560"/>
            </p14:xfrm>
          </p:contentPart>
        </mc:Choice>
        <mc:Fallback>
          <p:pic>
            <p:nvPicPr>
              <p:cNvPr id="4" name="Ink 3">
                <a:extLst>
                  <a:ext uri="{FF2B5EF4-FFF2-40B4-BE49-F238E27FC236}">
                    <a16:creationId xmlns:a16="http://schemas.microsoft.com/office/drawing/2014/main" id="{A0B1B6C0-E538-48B2-B431-F2003B80D9E1}"/>
                  </a:ext>
                </a:extLst>
              </p:cNvPr>
              <p:cNvPicPr/>
              <p:nvPr/>
            </p:nvPicPr>
            <p:blipFill>
              <a:blip r:embed="rId8"/>
              <a:stretch>
                <a:fillRect/>
              </a:stretch>
            </p:blipFill>
            <p:spPr>
              <a:xfrm>
                <a:off x="946080" y="2455920"/>
                <a:ext cx="46512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3816C9EF-3D59-4F0D-922B-FC2740CD779F}"/>
                  </a:ext>
                </a:extLst>
              </p14:cNvPr>
              <p14:cNvContentPartPr/>
              <p14:nvPr/>
            </p14:nvContentPartPr>
            <p14:xfrm>
              <a:off x="1685880" y="2604960"/>
              <a:ext cx="360" cy="360"/>
            </p14:xfrm>
          </p:contentPart>
        </mc:Choice>
        <mc:Fallback>
          <p:pic>
            <p:nvPicPr>
              <p:cNvPr id="5" name="Ink 4">
                <a:extLst>
                  <a:ext uri="{FF2B5EF4-FFF2-40B4-BE49-F238E27FC236}">
                    <a16:creationId xmlns:a16="http://schemas.microsoft.com/office/drawing/2014/main" id="{3816C9EF-3D59-4F0D-922B-FC2740CD779F}"/>
                  </a:ext>
                </a:extLst>
              </p:cNvPr>
              <p:cNvPicPr/>
              <p:nvPr/>
            </p:nvPicPr>
            <p:blipFill>
              <a:blip r:embed="rId10"/>
              <a:stretch>
                <a:fillRect/>
              </a:stretch>
            </p:blipFill>
            <p:spPr>
              <a:xfrm>
                <a:off x="1670040" y="254160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Ink 5">
                <a:extLst>
                  <a:ext uri="{FF2B5EF4-FFF2-40B4-BE49-F238E27FC236}">
                    <a16:creationId xmlns:a16="http://schemas.microsoft.com/office/drawing/2014/main" id="{EFC34932-D6AD-4B9B-AA8F-9FCC678DDDCB}"/>
                  </a:ext>
                </a:extLst>
              </p14:cNvPr>
              <p14:cNvContentPartPr/>
              <p14:nvPr/>
            </p14:nvContentPartPr>
            <p14:xfrm>
              <a:off x="3952800" y="1900080"/>
              <a:ext cx="557640" cy="57600"/>
            </p14:xfrm>
          </p:contentPart>
        </mc:Choice>
        <mc:Fallback>
          <p:pic>
            <p:nvPicPr>
              <p:cNvPr id="6" name="Ink 5">
                <a:extLst>
                  <a:ext uri="{FF2B5EF4-FFF2-40B4-BE49-F238E27FC236}">
                    <a16:creationId xmlns:a16="http://schemas.microsoft.com/office/drawing/2014/main" id="{EFC34932-D6AD-4B9B-AA8F-9FCC678DDDCB}"/>
                  </a:ext>
                </a:extLst>
              </p:cNvPr>
              <p:cNvPicPr/>
              <p:nvPr/>
            </p:nvPicPr>
            <p:blipFill>
              <a:blip r:embed="rId12"/>
              <a:stretch>
                <a:fillRect/>
              </a:stretch>
            </p:blipFill>
            <p:spPr>
              <a:xfrm>
                <a:off x="3936960" y="1836720"/>
                <a:ext cx="5889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Ink 6">
                <a:extLst>
                  <a:ext uri="{FF2B5EF4-FFF2-40B4-BE49-F238E27FC236}">
                    <a16:creationId xmlns:a16="http://schemas.microsoft.com/office/drawing/2014/main" id="{D22F64E6-ED9E-4F99-AACA-7D148F4FDBBA}"/>
                  </a:ext>
                </a:extLst>
              </p14:cNvPr>
              <p14:cNvContentPartPr/>
              <p14:nvPr/>
            </p14:nvContentPartPr>
            <p14:xfrm>
              <a:off x="3562200" y="1938240"/>
              <a:ext cx="3310560" cy="72000"/>
            </p14:xfrm>
          </p:contentPart>
        </mc:Choice>
        <mc:Fallback>
          <p:pic>
            <p:nvPicPr>
              <p:cNvPr id="7" name="Ink 6">
                <a:extLst>
                  <a:ext uri="{FF2B5EF4-FFF2-40B4-BE49-F238E27FC236}">
                    <a16:creationId xmlns:a16="http://schemas.microsoft.com/office/drawing/2014/main" id="{D22F64E6-ED9E-4F99-AACA-7D148F4FDBBA}"/>
                  </a:ext>
                </a:extLst>
              </p:cNvPr>
              <p:cNvPicPr/>
              <p:nvPr/>
            </p:nvPicPr>
            <p:blipFill>
              <a:blip r:embed="rId14"/>
              <a:stretch>
                <a:fillRect/>
              </a:stretch>
            </p:blipFill>
            <p:spPr>
              <a:xfrm>
                <a:off x="3546360" y="1874880"/>
                <a:ext cx="334188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Ink 7">
                <a:extLst>
                  <a:ext uri="{FF2B5EF4-FFF2-40B4-BE49-F238E27FC236}">
                    <a16:creationId xmlns:a16="http://schemas.microsoft.com/office/drawing/2014/main" id="{C183F557-10E1-4C45-9178-7EC6DA171E4C}"/>
                  </a:ext>
                </a:extLst>
              </p14:cNvPr>
              <p14:cNvContentPartPr/>
              <p14:nvPr/>
            </p14:nvContentPartPr>
            <p14:xfrm>
              <a:off x="3495600" y="2338560"/>
              <a:ext cx="1481400" cy="1276560"/>
            </p14:xfrm>
          </p:contentPart>
        </mc:Choice>
        <mc:Fallback>
          <p:pic>
            <p:nvPicPr>
              <p:cNvPr id="8" name="Ink 7">
                <a:extLst>
                  <a:ext uri="{FF2B5EF4-FFF2-40B4-BE49-F238E27FC236}">
                    <a16:creationId xmlns:a16="http://schemas.microsoft.com/office/drawing/2014/main" id="{C183F557-10E1-4C45-9178-7EC6DA171E4C}"/>
                  </a:ext>
                </a:extLst>
              </p:cNvPr>
              <p:cNvPicPr/>
              <p:nvPr/>
            </p:nvPicPr>
            <p:blipFill>
              <a:blip r:embed="rId16"/>
              <a:stretch>
                <a:fillRect/>
              </a:stretch>
            </p:blipFill>
            <p:spPr>
              <a:xfrm>
                <a:off x="3479760" y="2275200"/>
                <a:ext cx="1512720" cy="1403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Ink 8">
                <a:extLst>
                  <a:ext uri="{FF2B5EF4-FFF2-40B4-BE49-F238E27FC236}">
                    <a16:creationId xmlns:a16="http://schemas.microsoft.com/office/drawing/2014/main" id="{4289F159-AB19-4BEA-99AD-4AC9B661981F}"/>
                  </a:ext>
                </a:extLst>
              </p14:cNvPr>
              <p14:cNvContentPartPr/>
              <p14:nvPr/>
            </p14:nvContentPartPr>
            <p14:xfrm>
              <a:off x="3757680" y="2238480"/>
              <a:ext cx="1324440" cy="1067040"/>
            </p14:xfrm>
          </p:contentPart>
        </mc:Choice>
        <mc:Fallback>
          <p:pic>
            <p:nvPicPr>
              <p:cNvPr id="9" name="Ink 8">
                <a:extLst>
                  <a:ext uri="{FF2B5EF4-FFF2-40B4-BE49-F238E27FC236}">
                    <a16:creationId xmlns:a16="http://schemas.microsoft.com/office/drawing/2014/main" id="{4289F159-AB19-4BEA-99AD-4AC9B661981F}"/>
                  </a:ext>
                </a:extLst>
              </p:cNvPr>
              <p:cNvPicPr/>
              <p:nvPr/>
            </p:nvPicPr>
            <p:blipFill>
              <a:blip r:embed="rId18"/>
              <a:stretch>
                <a:fillRect/>
              </a:stretch>
            </p:blipFill>
            <p:spPr>
              <a:xfrm>
                <a:off x="3741840" y="2175120"/>
                <a:ext cx="1355760" cy="1193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Ink 9">
                <a:extLst>
                  <a:ext uri="{FF2B5EF4-FFF2-40B4-BE49-F238E27FC236}">
                    <a16:creationId xmlns:a16="http://schemas.microsoft.com/office/drawing/2014/main" id="{DFE1C8E8-C33C-44EB-9560-375A0D5E91AC}"/>
                  </a:ext>
                </a:extLst>
              </p14:cNvPr>
              <p14:cNvContentPartPr/>
              <p14:nvPr/>
            </p14:nvContentPartPr>
            <p14:xfrm>
              <a:off x="4605480" y="514440"/>
              <a:ext cx="1095480" cy="976680"/>
            </p14:xfrm>
          </p:contentPart>
        </mc:Choice>
        <mc:Fallback>
          <p:pic>
            <p:nvPicPr>
              <p:cNvPr id="10" name="Ink 9">
                <a:extLst>
                  <a:ext uri="{FF2B5EF4-FFF2-40B4-BE49-F238E27FC236}">
                    <a16:creationId xmlns:a16="http://schemas.microsoft.com/office/drawing/2014/main" id="{DFE1C8E8-C33C-44EB-9560-375A0D5E91AC}"/>
                  </a:ext>
                </a:extLst>
              </p:cNvPr>
              <p:cNvPicPr/>
              <p:nvPr/>
            </p:nvPicPr>
            <p:blipFill>
              <a:blip r:embed="rId20"/>
              <a:stretch>
                <a:fillRect/>
              </a:stretch>
            </p:blipFill>
            <p:spPr>
              <a:xfrm>
                <a:off x="4589640" y="451080"/>
                <a:ext cx="1126800" cy="1103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Ink 10">
                <a:extLst>
                  <a:ext uri="{FF2B5EF4-FFF2-40B4-BE49-F238E27FC236}">
                    <a16:creationId xmlns:a16="http://schemas.microsoft.com/office/drawing/2014/main" id="{B66DA762-C38A-4410-866C-B99CDAC8F9C1}"/>
                  </a:ext>
                </a:extLst>
              </p14:cNvPr>
              <p14:cNvContentPartPr/>
              <p14:nvPr/>
            </p14:nvContentPartPr>
            <p14:xfrm>
              <a:off x="6829560" y="662040"/>
              <a:ext cx="824040" cy="714600"/>
            </p14:xfrm>
          </p:contentPart>
        </mc:Choice>
        <mc:Fallback>
          <p:pic>
            <p:nvPicPr>
              <p:cNvPr id="11" name="Ink 10">
                <a:extLst>
                  <a:ext uri="{FF2B5EF4-FFF2-40B4-BE49-F238E27FC236}">
                    <a16:creationId xmlns:a16="http://schemas.microsoft.com/office/drawing/2014/main" id="{B66DA762-C38A-4410-866C-B99CDAC8F9C1}"/>
                  </a:ext>
                </a:extLst>
              </p:cNvPr>
              <p:cNvPicPr/>
              <p:nvPr/>
            </p:nvPicPr>
            <p:blipFill>
              <a:blip r:embed="rId22"/>
              <a:stretch>
                <a:fillRect/>
              </a:stretch>
            </p:blipFill>
            <p:spPr>
              <a:xfrm>
                <a:off x="6813720" y="598680"/>
                <a:ext cx="855360" cy="8413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Ink 11">
                <a:extLst>
                  <a:ext uri="{FF2B5EF4-FFF2-40B4-BE49-F238E27FC236}">
                    <a16:creationId xmlns:a16="http://schemas.microsoft.com/office/drawing/2014/main" id="{4F833F07-E204-4730-8D43-EA3FA6400F2F}"/>
                  </a:ext>
                </a:extLst>
              </p14:cNvPr>
              <p14:cNvContentPartPr/>
              <p14:nvPr/>
            </p14:nvContentPartPr>
            <p14:xfrm>
              <a:off x="5543640" y="1014480"/>
              <a:ext cx="1367280" cy="643320"/>
            </p14:xfrm>
          </p:contentPart>
        </mc:Choice>
        <mc:Fallback>
          <p:pic>
            <p:nvPicPr>
              <p:cNvPr id="12" name="Ink 11">
                <a:extLst>
                  <a:ext uri="{FF2B5EF4-FFF2-40B4-BE49-F238E27FC236}">
                    <a16:creationId xmlns:a16="http://schemas.microsoft.com/office/drawing/2014/main" id="{4F833F07-E204-4730-8D43-EA3FA6400F2F}"/>
                  </a:ext>
                </a:extLst>
              </p:cNvPr>
              <p:cNvPicPr/>
              <p:nvPr/>
            </p:nvPicPr>
            <p:blipFill>
              <a:blip r:embed="rId24"/>
              <a:stretch>
                <a:fillRect/>
              </a:stretch>
            </p:blipFill>
            <p:spPr>
              <a:xfrm>
                <a:off x="5527800" y="951120"/>
                <a:ext cx="1398600" cy="7700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Ink 12">
                <a:extLst>
                  <a:ext uri="{FF2B5EF4-FFF2-40B4-BE49-F238E27FC236}">
                    <a16:creationId xmlns:a16="http://schemas.microsoft.com/office/drawing/2014/main" id="{10B72D51-A49A-4B42-8A45-B0C505632641}"/>
                  </a:ext>
                </a:extLst>
              </p14:cNvPr>
              <p14:cNvContentPartPr/>
              <p14:nvPr/>
            </p14:nvContentPartPr>
            <p14:xfrm>
              <a:off x="6481800" y="3881520"/>
              <a:ext cx="360" cy="360"/>
            </p14:xfrm>
          </p:contentPart>
        </mc:Choice>
        <mc:Fallback>
          <p:pic>
            <p:nvPicPr>
              <p:cNvPr id="13" name="Ink 12">
                <a:extLst>
                  <a:ext uri="{FF2B5EF4-FFF2-40B4-BE49-F238E27FC236}">
                    <a16:creationId xmlns:a16="http://schemas.microsoft.com/office/drawing/2014/main" id="{10B72D51-A49A-4B42-8A45-B0C505632641}"/>
                  </a:ext>
                </a:extLst>
              </p:cNvPr>
              <p:cNvPicPr/>
              <p:nvPr/>
            </p:nvPicPr>
            <p:blipFill>
              <a:blip r:embed="rId10"/>
              <a:stretch>
                <a:fillRect/>
              </a:stretch>
            </p:blipFill>
            <p:spPr>
              <a:xfrm>
                <a:off x="6465960" y="381816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9510A2BF-D5F9-4A66-9A42-3AFE50992C50}"/>
                  </a:ext>
                </a:extLst>
              </p14:cNvPr>
              <p14:cNvContentPartPr/>
              <p14:nvPr/>
            </p14:nvContentPartPr>
            <p14:xfrm>
              <a:off x="6481800" y="3881520"/>
              <a:ext cx="360" cy="360"/>
            </p14:xfrm>
          </p:contentPart>
        </mc:Choice>
        <mc:Fallback>
          <p:pic>
            <p:nvPicPr>
              <p:cNvPr id="14" name="Ink 13">
                <a:extLst>
                  <a:ext uri="{FF2B5EF4-FFF2-40B4-BE49-F238E27FC236}">
                    <a16:creationId xmlns:a16="http://schemas.microsoft.com/office/drawing/2014/main" id="{9510A2BF-D5F9-4A66-9A42-3AFE50992C50}"/>
                  </a:ext>
                </a:extLst>
              </p:cNvPr>
              <p:cNvPicPr/>
              <p:nvPr/>
            </p:nvPicPr>
            <p:blipFill>
              <a:blip r:embed="rId10"/>
              <a:stretch>
                <a:fillRect/>
              </a:stretch>
            </p:blipFill>
            <p:spPr>
              <a:xfrm>
                <a:off x="6465960" y="3818160"/>
                <a:ext cx="31680" cy="12708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Leaks* can be non-obvious</a:t>
            </a:r>
            <a:endParaRPr/>
          </a:p>
        </p:txBody>
      </p:sp>
      <p:sp>
        <p:nvSpPr>
          <p:cNvPr id="146" name="Google Shape;146;p26"/>
          <p:cNvSpPr txBox="1"/>
          <p:nvPr/>
        </p:nvSpPr>
        <p:spPr>
          <a:xfrm>
            <a:off x="98250" y="1071750"/>
            <a:ext cx="5136600" cy="30000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a:solidFill>
                  <a:srgbClr val="4B83CD"/>
                </a:solidFill>
                <a:latin typeface="Roboto Mono"/>
                <a:ea typeface="Roboto Mono"/>
                <a:cs typeface="Roboto Mono"/>
                <a:sym typeface="Roboto Mono"/>
              </a:rPr>
              <a:t>for</a:t>
            </a: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let</a:t>
            </a: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i</a:t>
            </a:r>
            <a:r>
              <a:rPr lang="en">
                <a:solidFill>
                  <a:srgbClr val="333333"/>
                </a:solidFill>
                <a:latin typeface="Roboto Mono"/>
                <a:ea typeface="Roboto Mono"/>
                <a:cs typeface="Roboto Mono"/>
                <a:sym typeface="Roboto Mono"/>
              </a:rPr>
              <a:t> </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 </a:t>
            </a:r>
            <a:r>
              <a:rPr lang="en">
                <a:solidFill>
                  <a:srgbClr val="AB6526"/>
                </a:solidFill>
                <a:latin typeface="Roboto Mono"/>
                <a:ea typeface="Roboto Mono"/>
                <a:cs typeface="Roboto Mono"/>
                <a:sym typeface="Roboto Mono"/>
              </a:rPr>
              <a:t>1</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i</a:t>
            </a:r>
            <a:r>
              <a:rPr lang="en">
                <a:solidFill>
                  <a:srgbClr val="333333"/>
                </a:solidFill>
                <a:latin typeface="Roboto Mono"/>
                <a:ea typeface="Roboto Mono"/>
                <a:cs typeface="Roboto Mono"/>
                <a:sym typeface="Roboto Mono"/>
              </a:rPr>
              <a:t> </a:t>
            </a:r>
            <a:r>
              <a:rPr lang="en">
                <a:solidFill>
                  <a:srgbClr val="777777"/>
                </a:solidFill>
                <a:latin typeface="Roboto Mono"/>
                <a:ea typeface="Roboto Mono"/>
                <a:cs typeface="Roboto Mono"/>
                <a:sym typeface="Roboto Mono"/>
              </a:rPr>
              <a:t>&lt;=</a:t>
            </a:r>
            <a:r>
              <a:rPr lang="en">
                <a:solidFill>
                  <a:srgbClr val="333333"/>
                </a:solidFill>
                <a:latin typeface="Roboto Mono"/>
                <a:ea typeface="Roboto Mono"/>
                <a:cs typeface="Roboto Mono"/>
                <a:sym typeface="Roboto Mono"/>
              </a:rPr>
              <a:t> </a:t>
            </a:r>
            <a:r>
              <a:rPr lang="en">
                <a:solidFill>
                  <a:srgbClr val="AB6526"/>
                </a:solidFill>
                <a:latin typeface="Roboto Mono"/>
                <a:ea typeface="Roboto Mono"/>
                <a:cs typeface="Roboto Mono"/>
                <a:sym typeface="Roboto Mono"/>
              </a:rPr>
              <a:t>1e9</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 </a:t>
            </a:r>
            <a:r>
              <a:rPr lang="en">
                <a:solidFill>
                  <a:srgbClr val="777777"/>
                </a:solidFill>
                <a:latin typeface="Roboto Mono"/>
                <a:ea typeface="Roboto Mono"/>
                <a:cs typeface="Roboto Mono"/>
                <a:sym typeface="Roboto Mono"/>
              </a:rPr>
              <a:t>++</a:t>
            </a:r>
            <a:r>
              <a:rPr lang="en">
                <a:solidFill>
                  <a:srgbClr val="7A3E9D"/>
                </a:solidFill>
                <a:latin typeface="Roboto Mono"/>
                <a:ea typeface="Roboto Mono"/>
                <a:cs typeface="Roboto Mono"/>
                <a:sym typeface="Roboto Mono"/>
              </a:rPr>
              <a:t>i</a:t>
            </a:r>
            <a:r>
              <a:rPr lang="en">
                <a:solidFill>
                  <a:srgbClr val="333333"/>
                </a:solidFill>
                <a:latin typeface="Roboto Mono"/>
                <a:ea typeface="Roboto Mono"/>
                <a:cs typeface="Roboto Mono"/>
                <a:sym typeface="Roboto Mono"/>
              </a:rPr>
              <a:t>) </a:t>
            </a:r>
            <a:r>
              <a:rPr lang="en">
                <a:solidFill>
                  <a:srgbClr val="777777"/>
                </a:solidFill>
                <a:latin typeface="Roboto Mono"/>
                <a:ea typeface="Roboto Mono"/>
                <a:cs typeface="Roboto Mono"/>
                <a:sym typeface="Roboto Mono"/>
              </a:rPr>
              <a:t>{</a:t>
            </a:r>
            <a:endParaRPr>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const</a:t>
            </a:r>
            <a:r>
              <a:rPr lang="en">
                <a:solidFill>
                  <a:srgbClr val="333333"/>
                </a:solidFill>
                <a:latin typeface="Roboto Mono"/>
                <a:ea typeface="Roboto Mono"/>
                <a:cs typeface="Roboto Mono"/>
                <a:sym typeface="Roboto Mono"/>
              </a:rPr>
              <a:t> </a:t>
            </a:r>
            <a:r>
              <a:rPr lang="en">
                <a:solidFill>
                  <a:srgbClr val="777777"/>
                </a:solidFill>
                <a:latin typeface="Roboto Mono"/>
                <a:ea typeface="Roboto Mono"/>
                <a:cs typeface="Roboto Mono"/>
                <a:sym typeface="Roboto Mono"/>
              </a:rPr>
              <a:t>{</a:t>
            </a:r>
            <a:r>
              <a:rPr lang="en">
                <a:solidFill>
                  <a:srgbClr val="7A3E9D"/>
                </a:solidFill>
                <a:latin typeface="Roboto Mono"/>
                <a:ea typeface="Roboto Mono"/>
                <a:cs typeface="Roboto Mono"/>
                <a:sym typeface="Roboto Mono"/>
              </a:rPr>
              <a:t>rss</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heapTotal</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external</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 </a:t>
            </a:r>
            <a:endParaRPr>
              <a:solidFill>
                <a:srgbClr val="333333"/>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a:solidFill>
                  <a:srgbClr val="777777"/>
                </a:solidFill>
                <a:latin typeface="Roboto Mono"/>
                <a:ea typeface="Roboto Mono"/>
                <a:cs typeface="Roboto Mono"/>
                <a:sym typeface="Roboto Mono"/>
              </a:rPr>
              <a:t>    =</a:t>
            </a: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process</a:t>
            </a:r>
            <a:r>
              <a:rPr lang="en">
                <a:solidFill>
                  <a:srgbClr val="777777"/>
                </a:solidFill>
                <a:latin typeface="Roboto Mono"/>
                <a:ea typeface="Roboto Mono"/>
                <a:cs typeface="Roboto Mono"/>
                <a:sym typeface="Roboto Mono"/>
              </a:rPr>
              <a:t>.</a:t>
            </a:r>
            <a:r>
              <a:rPr lang="en" b="1">
                <a:solidFill>
                  <a:srgbClr val="AA3731"/>
                </a:solidFill>
                <a:latin typeface="Roboto Mono"/>
                <a:ea typeface="Roboto Mono"/>
                <a:cs typeface="Roboto Mono"/>
                <a:sym typeface="Roboto Mono"/>
              </a:rPr>
              <a:t>memoryUsage</a:t>
            </a:r>
            <a:r>
              <a:rPr lang="en">
                <a:solidFill>
                  <a:srgbClr val="333333"/>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endParaRPr>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a:solidFill>
                  <a:srgbClr val="333333"/>
                </a:solidFill>
                <a:latin typeface="Roboto Mono"/>
                <a:ea typeface="Roboto Mono"/>
                <a:cs typeface="Roboto Mono"/>
                <a:sym typeface="Roboto Mono"/>
              </a:rPr>
              <a:t> </a:t>
            </a:r>
            <a:r>
              <a:rPr lang="en" b="1">
                <a:solidFill>
                  <a:srgbClr val="7A3E9D"/>
                </a:solidFill>
                <a:latin typeface="Roboto Mono"/>
                <a:ea typeface="Roboto Mono"/>
                <a:cs typeface="Roboto Mono"/>
                <a:sym typeface="Roboto Mono"/>
              </a:rPr>
              <a:t>console</a:t>
            </a:r>
            <a:r>
              <a:rPr lang="en">
                <a:solidFill>
                  <a:srgbClr val="777777"/>
                </a:solidFill>
                <a:latin typeface="Roboto Mono"/>
                <a:ea typeface="Roboto Mono"/>
                <a:cs typeface="Roboto Mono"/>
                <a:sym typeface="Roboto Mono"/>
              </a:rPr>
              <a:t>.</a:t>
            </a:r>
            <a:r>
              <a:rPr lang="en" b="1">
                <a:solidFill>
                  <a:srgbClr val="AA3731"/>
                </a:solidFill>
                <a:latin typeface="Roboto Mono"/>
                <a:ea typeface="Roboto Mono"/>
                <a:cs typeface="Roboto Mono"/>
                <a:sym typeface="Roboto Mono"/>
              </a:rPr>
              <a:t>log</a:t>
            </a:r>
            <a:r>
              <a:rPr lang="en">
                <a:solidFill>
                  <a:srgbClr val="333333"/>
                </a:solidFill>
                <a:latin typeface="Roboto Mono"/>
                <a:ea typeface="Roboto Mono"/>
                <a:cs typeface="Roboto Mono"/>
                <a:sym typeface="Roboto Mono"/>
              </a:rPr>
              <a:t>(</a:t>
            </a:r>
            <a:r>
              <a:rPr lang="en">
                <a:solidFill>
                  <a:srgbClr val="7A3E9D"/>
                </a:solidFill>
                <a:latin typeface="Roboto Mono"/>
                <a:ea typeface="Roboto Mono"/>
                <a:cs typeface="Roboto Mono"/>
                <a:sym typeface="Roboto Mono"/>
              </a:rPr>
              <a:t>i</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rss</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heapTotal</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external</a:t>
            </a:r>
            <a:r>
              <a:rPr lang="en">
                <a:solidFill>
                  <a:srgbClr val="333333"/>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endParaRPr>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a:solidFill>
                  <a:srgbClr val="777777"/>
                </a:solidFill>
                <a:latin typeface="Roboto Mono"/>
                <a:ea typeface="Roboto Mono"/>
                <a:cs typeface="Roboto Mono"/>
                <a:sym typeface="Roboto Mono"/>
              </a:rPr>
              <a:t>}</a:t>
            </a:r>
            <a:endParaRPr>
              <a:solidFill>
                <a:srgbClr val="777777"/>
              </a:solidFill>
              <a:latin typeface="Roboto Mono"/>
              <a:ea typeface="Roboto Mono"/>
              <a:cs typeface="Roboto Mono"/>
              <a:sym typeface="Roboto Mono"/>
            </a:endParaRPr>
          </a:p>
        </p:txBody>
      </p:sp>
      <p:sp>
        <p:nvSpPr>
          <p:cNvPr id="147" name="Google Shape;147;p26"/>
          <p:cNvSpPr txBox="1"/>
          <p:nvPr/>
        </p:nvSpPr>
        <p:spPr>
          <a:xfrm>
            <a:off x="5006700" y="820775"/>
            <a:ext cx="3957900" cy="4158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AAAAAA"/>
                </a:solidFill>
                <a:latin typeface="Roboto Mono"/>
                <a:ea typeface="Roboto Mono"/>
                <a:cs typeface="Roboto Mono"/>
                <a:sym typeface="Roboto Mono"/>
              </a:rPr>
              <a:t>❯ node console.js | grep "^[0-9]*00000 "</a:t>
            </a:r>
            <a:endParaRPr sz="1200">
              <a:solidFill>
                <a:srgbClr val="AAAAAA"/>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200">
                <a:solidFill>
                  <a:srgbClr val="AAAAAA"/>
                </a:solidFill>
                <a:latin typeface="Roboto Mono"/>
                <a:ea typeface="Roboto Mono"/>
                <a:cs typeface="Roboto Mono"/>
                <a:sym typeface="Roboto Mono"/>
              </a:rPr>
              <a:t>100000 82186240 59768832 8252</a:t>
            </a:r>
            <a:endParaRPr sz="1200">
              <a:solidFill>
                <a:srgbClr val="AAAAAA"/>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200">
                <a:solidFill>
                  <a:srgbClr val="AAAAAA"/>
                </a:solidFill>
                <a:latin typeface="Roboto Mono"/>
                <a:ea typeface="Roboto Mono"/>
                <a:cs typeface="Roboto Mono"/>
                <a:sym typeface="Roboto Mono"/>
              </a:rPr>
              <a:t>200000 104865792 82313216 8252</a:t>
            </a:r>
            <a:endParaRPr sz="1200">
              <a:solidFill>
                <a:srgbClr val="AAAAAA"/>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200">
                <a:solidFill>
                  <a:srgbClr val="AAAAAA"/>
                </a:solidFill>
                <a:latin typeface="Roboto Mono"/>
                <a:ea typeface="Roboto Mono"/>
                <a:cs typeface="Roboto Mono"/>
                <a:sym typeface="Roboto Mono"/>
              </a:rPr>
              <a:t>300000 126001152 103284736 8252</a:t>
            </a:r>
            <a:endParaRPr sz="1200">
              <a:solidFill>
                <a:srgbClr val="AAAAAA"/>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200">
                <a:solidFill>
                  <a:srgbClr val="AAAAAA"/>
                </a:solidFill>
                <a:latin typeface="Roboto Mono"/>
                <a:ea typeface="Roboto Mono"/>
                <a:cs typeface="Roboto Mono"/>
                <a:sym typeface="Roboto Mono"/>
              </a:rPr>
              <a:t>400000 149000192 126353408 8252</a:t>
            </a:r>
            <a:endParaRPr sz="1200">
              <a:solidFill>
                <a:srgbClr val="AAAAAA"/>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200">
                <a:solidFill>
                  <a:srgbClr val="AAAAAA"/>
                </a:solidFill>
                <a:latin typeface="Roboto Mono"/>
                <a:ea typeface="Roboto Mono"/>
                <a:cs typeface="Roboto Mono"/>
                <a:sym typeface="Roboto Mono"/>
              </a:rPr>
              <a:t>500000 171544576 148897792 8252</a:t>
            </a:r>
            <a:endParaRPr sz="1200">
              <a:solidFill>
                <a:srgbClr val="AAAAAA"/>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200">
                <a:solidFill>
                  <a:srgbClr val="AAAAAA"/>
                </a:solidFill>
                <a:latin typeface="Roboto Mono"/>
                <a:ea typeface="Roboto Mono"/>
                <a:cs typeface="Roboto Mono"/>
                <a:sym typeface="Roboto Mono"/>
              </a:rPr>
              <a:t>600000 194506752 171442176 8252</a:t>
            </a:r>
            <a:endParaRPr sz="1200">
              <a:solidFill>
                <a:srgbClr val="AAAAAA"/>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200">
                <a:solidFill>
                  <a:srgbClr val="AAAAAA"/>
                </a:solidFill>
                <a:latin typeface="Roboto Mono"/>
                <a:ea typeface="Roboto Mono"/>
                <a:cs typeface="Roboto Mono"/>
                <a:sym typeface="Roboto Mono"/>
              </a:rPr>
              <a:t>700000 217083904 193986560 8252</a:t>
            </a:r>
            <a:endParaRPr sz="1200">
              <a:solidFill>
                <a:srgbClr val="AAAAAA"/>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200">
                <a:solidFill>
                  <a:srgbClr val="AAAAAA"/>
                </a:solidFill>
                <a:latin typeface="Roboto Mono"/>
                <a:ea typeface="Roboto Mono"/>
                <a:cs typeface="Roboto Mono"/>
                <a:sym typeface="Roboto Mono"/>
              </a:rPr>
              <a:t>800000 239562752 216530944 8252</a:t>
            </a:r>
            <a:endParaRPr sz="1200">
              <a:solidFill>
                <a:srgbClr val="AAAAAA"/>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200">
                <a:solidFill>
                  <a:srgbClr val="AAAAAA"/>
                </a:solidFill>
                <a:latin typeface="Roboto Mono"/>
                <a:ea typeface="Roboto Mono"/>
                <a:cs typeface="Roboto Mono"/>
                <a:sym typeface="Roboto Mono"/>
              </a:rPr>
              <a:t>900000 262545408 239599616 8252</a:t>
            </a:r>
            <a:endParaRPr sz="1200">
              <a:solidFill>
                <a:srgbClr val="AAAAAA"/>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200">
                <a:solidFill>
                  <a:srgbClr val="AAAAAA"/>
                </a:solidFill>
                <a:latin typeface="Roboto Mono"/>
                <a:ea typeface="Roboto Mono"/>
                <a:cs typeface="Roboto Mono"/>
                <a:sym typeface="Roboto Mono"/>
              </a:rPr>
              <a:t>1000000 285442048 262144000 8252</a:t>
            </a:r>
            <a:endParaRPr sz="1200">
              <a:solidFill>
                <a:srgbClr val="AAAAAA"/>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200">
                <a:solidFill>
                  <a:srgbClr val="AAAAAA"/>
                </a:solidFill>
                <a:latin typeface="Roboto Mono"/>
                <a:ea typeface="Roboto Mono"/>
                <a:cs typeface="Roboto Mono"/>
                <a:sym typeface="Roboto Mono"/>
              </a:rPr>
              <a:t>1100000 308224000 284688384 8252</a:t>
            </a:r>
            <a:endParaRPr sz="1200">
              <a:solidFill>
                <a:srgbClr val="AAAAAA"/>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200">
                <a:solidFill>
                  <a:srgbClr val="AAAAAA"/>
                </a:solidFill>
                <a:latin typeface="Roboto Mono"/>
                <a:ea typeface="Roboto Mono"/>
                <a:cs typeface="Roboto Mono"/>
                <a:sym typeface="Roboto Mono"/>
              </a:rPr>
              <a:t>^C</a:t>
            </a:r>
            <a:endParaRPr sz="1200">
              <a:solidFill>
                <a:srgbClr val="AAAAAA"/>
              </a:solidFill>
              <a:latin typeface="Roboto Mono"/>
              <a:ea typeface="Roboto Mono"/>
              <a:cs typeface="Roboto Mono"/>
              <a:sym typeface="Roboto Mono"/>
            </a:endParaRPr>
          </a:p>
          <a:p>
            <a:pPr marL="0" lvl="0" indent="0" algn="l" rtl="0">
              <a:spcBef>
                <a:spcPts val="0"/>
              </a:spcBef>
              <a:spcAft>
                <a:spcPts val="0"/>
              </a:spcAft>
              <a:buNone/>
            </a:pPr>
            <a:endParaRPr sz="1200">
              <a:latin typeface="Roboto Mono"/>
              <a:ea typeface="Roboto Mono"/>
              <a:cs typeface="Roboto Mono"/>
              <a:sym typeface="Roboto Mono"/>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1247DCB-B97D-4172-8685-83AF4ADE90B9}"/>
                  </a:ext>
                </a:extLst>
              </p14:cNvPr>
              <p14:cNvContentPartPr/>
              <p14:nvPr/>
            </p14:nvContentPartPr>
            <p14:xfrm>
              <a:off x="814320" y="2543040"/>
              <a:ext cx="2205360" cy="162360"/>
            </p14:xfrm>
          </p:contentPart>
        </mc:Choice>
        <mc:Fallback>
          <p:pic>
            <p:nvPicPr>
              <p:cNvPr id="2" name="Ink 1">
                <a:extLst>
                  <a:ext uri="{FF2B5EF4-FFF2-40B4-BE49-F238E27FC236}">
                    <a16:creationId xmlns:a16="http://schemas.microsoft.com/office/drawing/2014/main" id="{61247DCB-B97D-4172-8685-83AF4ADE90B9}"/>
                  </a:ext>
                </a:extLst>
              </p:cNvPr>
              <p:cNvPicPr/>
              <p:nvPr/>
            </p:nvPicPr>
            <p:blipFill>
              <a:blip r:embed="rId4"/>
              <a:stretch>
                <a:fillRect/>
              </a:stretch>
            </p:blipFill>
            <p:spPr>
              <a:xfrm>
                <a:off x="798480" y="2479680"/>
                <a:ext cx="2236680" cy="28908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p:nvPr/>
        </p:nvSpPr>
        <p:spPr>
          <a:xfrm>
            <a:off x="262500" y="984400"/>
            <a:ext cx="8662500" cy="3535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dirty="0">
                <a:solidFill>
                  <a:srgbClr val="7A3E9D"/>
                </a:solidFill>
                <a:latin typeface="Roboto Mono"/>
                <a:ea typeface="Roboto Mono"/>
                <a:cs typeface="Roboto Mono"/>
                <a:sym typeface="Roboto Mono"/>
              </a:rPr>
              <a:t>const</a:t>
            </a:r>
            <a:r>
              <a:rPr lang="en" sz="1800" dirty="0">
                <a:solidFill>
                  <a:srgbClr val="333333"/>
                </a:solidFill>
                <a:latin typeface="Roboto Mono"/>
                <a:ea typeface="Roboto Mono"/>
                <a:cs typeface="Roboto Mono"/>
                <a:sym typeface="Roboto Mono"/>
              </a:rPr>
              <a:t> </a:t>
            </a:r>
            <a:r>
              <a:rPr lang="en" sz="1800" dirty="0">
                <a:solidFill>
                  <a:srgbClr val="7A3E9D"/>
                </a:solidFill>
                <a:latin typeface="Roboto Mono"/>
                <a:ea typeface="Roboto Mono"/>
                <a:cs typeface="Roboto Mono"/>
                <a:sym typeface="Roboto Mono"/>
              </a:rPr>
              <a:t>app</a:t>
            </a:r>
            <a:r>
              <a:rPr lang="en" sz="1800" dirty="0">
                <a:solidFill>
                  <a:srgbClr val="333333"/>
                </a:solidFill>
                <a:latin typeface="Roboto Mono"/>
                <a:ea typeface="Roboto Mono"/>
                <a:cs typeface="Roboto Mono"/>
                <a:sym typeface="Roboto Mono"/>
              </a:rPr>
              <a:t> </a:t>
            </a:r>
            <a:r>
              <a:rPr lang="en" sz="1800" dirty="0">
                <a:solidFill>
                  <a:srgbClr val="777777"/>
                </a:solidFill>
                <a:latin typeface="Roboto Mono"/>
                <a:ea typeface="Roboto Mono"/>
                <a:cs typeface="Roboto Mono"/>
                <a:sym typeface="Roboto Mono"/>
              </a:rPr>
              <a:t>=</a:t>
            </a:r>
            <a:r>
              <a:rPr lang="en" sz="1800" dirty="0">
                <a:solidFill>
                  <a:srgbClr val="333333"/>
                </a:solidFill>
                <a:latin typeface="Roboto Mono"/>
                <a:ea typeface="Roboto Mono"/>
                <a:cs typeface="Roboto Mono"/>
                <a:sym typeface="Roboto Mono"/>
              </a:rPr>
              <a:t> </a:t>
            </a:r>
            <a:r>
              <a:rPr lang="en" sz="1800" b="1" dirty="0">
                <a:solidFill>
                  <a:srgbClr val="AA3731"/>
                </a:solidFill>
                <a:latin typeface="Roboto Mono"/>
                <a:ea typeface="Roboto Mono"/>
                <a:cs typeface="Roboto Mono"/>
                <a:sym typeface="Roboto Mono"/>
              </a:rPr>
              <a:t>require</a:t>
            </a:r>
            <a:r>
              <a:rPr lang="en" sz="1800" dirty="0">
                <a:solidFill>
                  <a:srgbClr val="333333"/>
                </a:solidFill>
                <a:latin typeface="Roboto Mono"/>
                <a:ea typeface="Roboto Mono"/>
                <a:cs typeface="Roboto Mono"/>
                <a:sym typeface="Roboto Mono"/>
              </a:rPr>
              <a:t>(</a:t>
            </a:r>
            <a:r>
              <a:rPr lang="en" sz="1800" dirty="0">
                <a:solidFill>
                  <a:srgbClr val="777777"/>
                </a:solidFill>
                <a:latin typeface="Roboto Mono"/>
                <a:ea typeface="Roboto Mono"/>
                <a:cs typeface="Roboto Mono"/>
                <a:sym typeface="Roboto Mono"/>
              </a:rPr>
              <a:t>'</a:t>
            </a:r>
            <a:r>
              <a:rPr lang="en" sz="1800" dirty="0">
                <a:solidFill>
                  <a:srgbClr val="448C27"/>
                </a:solidFill>
                <a:latin typeface="Roboto Mono"/>
                <a:ea typeface="Roboto Mono"/>
                <a:cs typeface="Roboto Mono"/>
                <a:sym typeface="Roboto Mono"/>
              </a:rPr>
              <a:t>express</a:t>
            </a:r>
            <a:r>
              <a:rPr lang="en" sz="1800" dirty="0">
                <a:solidFill>
                  <a:srgbClr val="777777"/>
                </a:solidFill>
                <a:latin typeface="Roboto Mono"/>
                <a:ea typeface="Roboto Mono"/>
                <a:cs typeface="Roboto Mono"/>
                <a:sym typeface="Roboto Mono"/>
              </a:rPr>
              <a:t>'</a:t>
            </a:r>
            <a:r>
              <a:rPr lang="en" sz="1800" dirty="0">
                <a:solidFill>
                  <a:srgbClr val="333333"/>
                </a:solidFill>
                <a:latin typeface="Roboto Mono"/>
                <a:ea typeface="Roboto Mono"/>
                <a:cs typeface="Roboto Mono"/>
                <a:sym typeface="Roboto Mono"/>
              </a:rPr>
              <a:t>)()</a:t>
            </a:r>
            <a:r>
              <a:rPr lang="en" sz="1800" dirty="0">
                <a:solidFill>
                  <a:srgbClr val="777777"/>
                </a:solidFill>
                <a:latin typeface="Roboto Mono"/>
                <a:ea typeface="Roboto Mono"/>
                <a:cs typeface="Roboto Mono"/>
                <a:sym typeface="Roboto Mono"/>
              </a:rPr>
              <a:t>;</a:t>
            </a:r>
            <a:endParaRPr sz="1800" dirty="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800" dirty="0">
                <a:solidFill>
                  <a:srgbClr val="7A3E9D"/>
                </a:solidFill>
                <a:latin typeface="Roboto Mono"/>
                <a:ea typeface="Roboto Mono"/>
                <a:cs typeface="Roboto Mono"/>
                <a:sym typeface="Roboto Mono"/>
              </a:rPr>
              <a:t>app</a:t>
            </a:r>
            <a:r>
              <a:rPr lang="en" sz="1800" dirty="0">
                <a:solidFill>
                  <a:srgbClr val="777777"/>
                </a:solidFill>
                <a:latin typeface="Roboto Mono"/>
                <a:ea typeface="Roboto Mono"/>
                <a:cs typeface="Roboto Mono"/>
                <a:sym typeface="Roboto Mono"/>
              </a:rPr>
              <a:t>.</a:t>
            </a:r>
            <a:r>
              <a:rPr lang="en" sz="1800" b="1" dirty="0">
                <a:solidFill>
                  <a:srgbClr val="AA3731"/>
                </a:solidFill>
                <a:latin typeface="Roboto Mono"/>
                <a:ea typeface="Roboto Mono"/>
                <a:cs typeface="Roboto Mono"/>
                <a:sym typeface="Roboto Mono"/>
              </a:rPr>
              <a:t>get</a:t>
            </a:r>
            <a:r>
              <a:rPr lang="en" sz="1800" dirty="0">
                <a:solidFill>
                  <a:srgbClr val="333333"/>
                </a:solidFill>
                <a:latin typeface="Roboto Mono"/>
                <a:ea typeface="Roboto Mono"/>
                <a:cs typeface="Roboto Mono"/>
                <a:sym typeface="Roboto Mono"/>
              </a:rPr>
              <a:t>(</a:t>
            </a:r>
            <a:r>
              <a:rPr lang="en" sz="1800" dirty="0">
                <a:solidFill>
                  <a:srgbClr val="777777"/>
                </a:solidFill>
                <a:latin typeface="Roboto Mono"/>
                <a:ea typeface="Roboto Mono"/>
                <a:cs typeface="Roboto Mono"/>
                <a:sym typeface="Roboto Mono"/>
              </a:rPr>
              <a:t>'</a:t>
            </a:r>
            <a:r>
              <a:rPr lang="en" sz="1800" dirty="0">
                <a:solidFill>
                  <a:srgbClr val="448C27"/>
                </a:solidFill>
                <a:latin typeface="Roboto Mono"/>
                <a:ea typeface="Roboto Mono"/>
                <a:cs typeface="Roboto Mono"/>
                <a:sym typeface="Roboto Mono"/>
              </a:rPr>
              <a:t>/</a:t>
            </a:r>
            <a:r>
              <a:rPr lang="en" sz="1800" dirty="0">
                <a:solidFill>
                  <a:srgbClr val="777777"/>
                </a:solidFill>
                <a:latin typeface="Roboto Mono"/>
                <a:ea typeface="Roboto Mono"/>
                <a:cs typeface="Roboto Mono"/>
                <a:sym typeface="Roboto Mono"/>
              </a:rPr>
              <a:t>',</a:t>
            </a:r>
            <a:r>
              <a:rPr lang="en" sz="1800" dirty="0">
                <a:solidFill>
                  <a:srgbClr val="333333"/>
                </a:solidFill>
                <a:latin typeface="Roboto Mono"/>
                <a:ea typeface="Roboto Mono"/>
                <a:cs typeface="Roboto Mono"/>
                <a:sym typeface="Roboto Mono"/>
              </a:rPr>
              <a:t> </a:t>
            </a:r>
            <a:r>
              <a:rPr lang="en" sz="1800" dirty="0">
                <a:solidFill>
                  <a:srgbClr val="777777"/>
                </a:solidFill>
                <a:latin typeface="Roboto Mono"/>
                <a:ea typeface="Roboto Mono"/>
                <a:cs typeface="Roboto Mono"/>
                <a:sym typeface="Roboto Mono"/>
              </a:rPr>
              <a:t>(</a:t>
            </a:r>
            <a:r>
              <a:rPr lang="en" sz="1800" dirty="0">
                <a:solidFill>
                  <a:srgbClr val="7A3E9D"/>
                </a:solidFill>
                <a:latin typeface="Roboto Mono"/>
                <a:ea typeface="Roboto Mono"/>
                <a:cs typeface="Roboto Mono"/>
                <a:sym typeface="Roboto Mono"/>
              </a:rPr>
              <a:t>req</a:t>
            </a:r>
            <a:r>
              <a:rPr lang="en" sz="1800" dirty="0">
                <a:solidFill>
                  <a:srgbClr val="777777"/>
                </a:solidFill>
                <a:latin typeface="Roboto Mono"/>
                <a:ea typeface="Roboto Mono"/>
                <a:cs typeface="Roboto Mono"/>
                <a:sym typeface="Roboto Mono"/>
              </a:rPr>
              <a:t>,</a:t>
            </a:r>
            <a:r>
              <a:rPr lang="en" sz="1800" dirty="0">
                <a:solidFill>
                  <a:srgbClr val="333333"/>
                </a:solidFill>
                <a:latin typeface="Roboto Mono"/>
                <a:ea typeface="Roboto Mono"/>
                <a:cs typeface="Roboto Mono"/>
                <a:sym typeface="Roboto Mono"/>
              </a:rPr>
              <a:t> </a:t>
            </a:r>
            <a:r>
              <a:rPr lang="en" sz="1800" dirty="0">
                <a:solidFill>
                  <a:srgbClr val="7A3E9D"/>
                </a:solidFill>
                <a:latin typeface="Roboto Mono"/>
                <a:ea typeface="Roboto Mono"/>
                <a:cs typeface="Roboto Mono"/>
                <a:sym typeface="Roboto Mono"/>
              </a:rPr>
              <a:t>res</a:t>
            </a:r>
            <a:r>
              <a:rPr lang="en" sz="1800" dirty="0">
                <a:solidFill>
                  <a:srgbClr val="777777"/>
                </a:solidFill>
                <a:latin typeface="Roboto Mono"/>
                <a:ea typeface="Roboto Mono"/>
                <a:cs typeface="Roboto Mono"/>
                <a:sym typeface="Roboto Mono"/>
              </a:rPr>
              <a:t>)</a:t>
            </a:r>
            <a:r>
              <a:rPr lang="en" sz="1800" dirty="0">
                <a:solidFill>
                  <a:srgbClr val="333333"/>
                </a:solidFill>
                <a:latin typeface="Roboto Mono"/>
                <a:ea typeface="Roboto Mono"/>
                <a:cs typeface="Roboto Mono"/>
                <a:sym typeface="Roboto Mono"/>
              </a:rPr>
              <a:t> </a:t>
            </a:r>
            <a:r>
              <a:rPr lang="en" sz="1800" dirty="0">
                <a:solidFill>
                  <a:srgbClr val="7A3E9D"/>
                </a:solidFill>
                <a:latin typeface="Roboto Mono"/>
                <a:ea typeface="Roboto Mono"/>
                <a:cs typeface="Roboto Mono"/>
                <a:sym typeface="Roboto Mono"/>
              </a:rPr>
              <a:t>=&gt;</a:t>
            </a:r>
            <a:r>
              <a:rPr lang="en" sz="1800" dirty="0">
                <a:solidFill>
                  <a:srgbClr val="333333"/>
                </a:solidFill>
                <a:latin typeface="Roboto Mono"/>
                <a:ea typeface="Roboto Mono"/>
                <a:cs typeface="Roboto Mono"/>
                <a:sym typeface="Roboto Mono"/>
              </a:rPr>
              <a:t> </a:t>
            </a:r>
            <a:r>
              <a:rPr lang="en" sz="1800" dirty="0">
                <a:solidFill>
                  <a:srgbClr val="777777"/>
                </a:solidFill>
                <a:latin typeface="Roboto Mono"/>
                <a:ea typeface="Roboto Mono"/>
                <a:cs typeface="Roboto Mono"/>
                <a:sym typeface="Roboto Mono"/>
              </a:rPr>
              <a:t>{</a:t>
            </a:r>
            <a:endParaRPr sz="1800" dirty="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800" dirty="0">
                <a:solidFill>
                  <a:srgbClr val="333333"/>
                </a:solidFill>
                <a:latin typeface="Roboto Mono"/>
                <a:ea typeface="Roboto Mono"/>
                <a:cs typeface="Roboto Mono"/>
                <a:sym typeface="Roboto Mono"/>
              </a:rPr>
              <a:t> </a:t>
            </a:r>
            <a:r>
              <a:rPr lang="en" sz="1800" dirty="0">
                <a:solidFill>
                  <a:srgbClr val="7A3E9D"/>
                </a:solidFill>
                <a:latin typeface="Roboto Mono"/>
                <a:ea typeface="Roboto Mono"/>
                <a:cs typeface="Roboto Mono"/>
                <a:sym typeface="Roboto Mono"/>
              </a:rPr>
              <a:t>res</a:t>
            </a:r>
            <a:r>
              <a:rPr lang="en" sz="1800" dirty="0">
                <a:solidFill>
                  <a:srgbClr val="777777"/>
                </a:solidFill>
                <a:latin typeface="Roboto Mono"/>
                <a:ea typeface="Roboto Mono"/>
                <a:cs typeface="Roboto Mono"/>
                <a:sym typeface="Roboto Mono"/>
              </a:rPr>
              <a:t>.</a:t>
            </a:r>
            <a:r>
              <a:rPr lang="en" sz="1800" b="1" dirty="0">
                <a:solidFill>
                  <a:srgbClr val="AA3731"/>
                </a:solidFill>
                <a:latin typeface="Roboto Mono"/>
                <a:ea typeface="Roboto Mono"/>
                <a:cs typeface="Roboto Mono"/>
                <a:sym typeface="Roboto Mono"/>
              </a:rPr>
              <a:t>status</a:t>
            </a:r>
            <a:r>
              <a:rPr lang="en" sz="1800" dirty="0">
                <a:solidFill>
                  <a:srgbClr val="333333"/>
                </a:solidFill>
                <a:latin typeface="Roboto Mono"/>
                <a:ea typeface="Roboto Mono"/>
                <a:cs typeface="Roboto Mono"/>
                <a:sym typeface="Roboto Mono"/>
              </a:rPr>
              <a:t>(</a:t>
            </a:r>
            <a:r>
              <a:rPr lang="en" sz="1800" dirty="0">
                <a:solidFill>
                  <a:srgbClr val="AB6526"/>
                </a:solidFill>
                <a:latin typeface="Roboto Mono"/>
                <a:ea typeface="Roboto Mono"/>
                <a:cs typeface="Roboto Mono"/>
                <a:sym typeface="Roboto Mono"/>
              </a:rPr>
              <a:t>200</a:t>
            </a:r>
            <a:r>
              <a:rPr lang="en" sz="1800" dirty="0">
                <a:solidFill>
                  <a:srgbClr val="333333"/>
                </a:solidFill>
                <a:latin typeface="Roboto Mono"/>
                <a:ea typeface="Roboto Mono"/>
                <a:cs typeface="Roboto Mono"/>
                <a:sym typeface="Roboto Mono"/>
              </a:rPr>
              <a:t>)</a:t>
            </a:r>
            <a:r>
              <a:rPr lang="en" sz="1800" dirty="0">
                <a:solidFill>
                  <a:srgbClr val="777777"/>
                </a:solidFill>
                <a:latin typeface="Roboto Mono"/>
                <a:ea typeface="Roboto Mono"/>
                <a:cs typeface="Roboto Mono"/>
                <a:sym typeface="Roboto Mono"/>
              </a:rPr>
              <a:t>.</a:t>
            </a:r>
            <a:r>
              <a:rPr lang="en" sz="1800" b="1" dirty="0">
                <a:solidFill>
                  <a:srgbClr val="AA3731"/>
                </a:solidFill>
                <a:latin typeface="Roboto Mono"/>
                <a:ea typeface="Roboto Mono"/>
                <a:cs typeface="Roboto Mono"/>
                <a:sym typeface="Roboto Mono"/>
              </a:rPr>
              <a:t>send</a:t>
            </a:r>
            <a:r>
              <a:rPr lang="en" sz="1800" dirty="0">
                <a:solidFill>
                  <a:srgbClr val="333333"/>
                </a:solidFill>
                <a:latin typeface="Roboto Mono"/>
                <a:ea typeface="Roboto Mono"/>
                <a:cs typeface="Roboto Mono"/>
                <a:sym typeface="Roboto Mono"/>
              </a:rPr>
              <a:t>(</a:t>
            </a:r>
            <a:r>
              <a:rPr lang="en" sz="1800" dirty="0">
                <a:solidFill>
                  <a:srgbClr val="777777"/>
                </a:solidFill>
                <a:latin typeface="Roboto Mono"/>
                <a:ea typeface="Roboto Mono"/>
                <a:cs typeface="Roboto Mono"/>
                <a:sym typeface="Roboto Mono"/>
              </a:rPr>
              <a:t>'</a:t>
            </a:r>
            <a:r>
              <a:rPr lang="en" sz="1800" dirty="0">
                <a:solidFill>
                  <a:srgbClr val="448C27"/>
                </a:solidFill>
                <a:latin typeface="Roboto Mono"/>
                <a:ea typeface="Roboto Mono"/>
                <a:cs typeface="Roboto Mono"/>
                <a:sym typeface="Roboto Mono"/>
              </a:rPr>
              <a:t>hello world</a:t>
            </a:r>
            <a:r>
              <a:rPr lang="en" sz="1800" dirty="0">
                <a:solidFill>
                  <a:srgbClr val="777777"/>
                </a:solidFill>
                <a:latin typeface="Roboto Mono"/>
                <a:ea typeface="Roboto Mono"/>
                <a:cs typeface="Roboto Mono"/>
                <a:sym typeface="Roboto Mono"/>
              </a:rPr>
              <a:t>'</a:t>
            </a:r>
            <a:r>
              <a:rPr lang="en" sz="1800" dirty="0">
                <a:solidFill>
                  <a:srgbClr val="333333"/>
                </a:solidFill>
                <a:latin typeface="Roboto Mono"/>
                <a:ea typeface="Roboto Mono"/>
                <a:cs typeface="Roboto Mono"/>
                <a:sym typeface="Roboto Mono"/>
              </a:rPr>
              <a:t>)</a:t>
            </a:r>
            <a:r>
              <a:rPr lang="en" sz="1800" dirty="0">
                <a:solidFill>
                  <a:srgbClr val="777777"/>
                </a:solidFill>
                <a:latin typeface="Roboto Mono"/>
                <a:ea typeface="Roboto Mono"/>
                <a:cs typeface="Roboto Mono"/>
                <a:sym typeface="Roboto Mono"/>
              </a:rPr>
              <a:t>;</a:t>
            </a:r>
            <a:endParaRPr sz="1800" dirty="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800" dirty="0">
                <a:solidFill>
                  <a:srgbClr val="777777"/>
                </a:solidFill>
                <a:latin typeface="Roboto Mono"/>
                <a:ea typeface="Roboto Mono"/>
                <a:cs typeface="Roboto Mono"/>
                <a:sym typeface="Roboto Mono"/>
              </a:rPr>
              <a:t>}</a:t>
            </a:r>
            <a:r>
              <a:rPr lang="en" sz="1800" dirty="0">
                <a:solidFill>
                  <a:srgbClr val="333333"/>
                </a:solidFill>
                <a:latin typeface="Roboto Mono"/>
                <a:ea typeface="Roboto Mono"/>
                <a:cs typeface="Roboto Mono"/>
                <a:sym typeface="Roboto Mono"/>
              </a:rPr>
              <a:t>)</a:t>
            </a:r>
            <a:r>
              <a:rPr lang="en" sz="1800" dirty="0">
                <a:solidFill>
                  <a:srgbClr val="777777"/>
                </a:solidFill>
                <a:latin typeface="Roboto Mono"/>
                <a:ea typeface="Roboto Mono"/>
                <a:cs typeface="Roboto Mono"/>
                <a:sym typeface="Roboto Mono"/>
              </a:rPr>
              <a:t>;</a:t>
            </a:r>
            <a:endParaRPr sz="1800" dirty="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800" dirty="0">
                <a:solidFill>
                  <a:srgbClr val="7A3E9D"/>
                </a:solidFill>
                <a:latin typeface="Roboto Mono"/>
                <a:ea typeface="Roboto Mono"/>
                <a:cs typeface="Roboto Mono"/>
                <a:sym typeface="Roboto Mono"/>
              </a:rPr>
              <a:t>app</a:t>
            </a:r>
            <a:r>
              <a:rPr lang="en" sz="1800" dirty="0">
                <a:solidFill>
                  <a:srgbClr val="777777"/>
                </a:solidFill>
                <a:latin typeface="Roboto Mono"/>
                <a:ea typeface="Roboto Mono"/>
                <a:cs typeface="Roboto Mono"/>
                <a:sym typeface="Roboto Mono"/>
              </a:rPr>
              <a:t>.</a:t>
            </a:r>
            <a:r>
              <a:rPr lang="en" sz="1800" b="1" dirty="0">
                <a:solidFill>
                  <a:srgbClr val="AA3731"/>
                </a:solidFill>
                <a:latin typeface="Roboto Mono"/>
                <a:ea typeface="Roboto Mono"/>
                <a:cs typeface="Roboto Mono"/>
                <a:sym typeface="Roboto Mono"/>
              </a:rPr>
              <a:t>listen</a:t>
            </a:r>
            <a:r>
              <a:rPr lang="en" sz="1800" dirty="0">
                <a:solidFill>
                  <a:srgbClr val="333333"/>
                </a:solidFill>
                <a:latin typeface="Roboto Mono"/>
                <a:ea typeface="Roboto Mono"/>
                <a:cs typeface="Roboto Mono"/>
                <a:sym typeface="Roboto Mono"/>
              </a:rPr>
              <a:t>(</a:t>
            </a:r>
            <a:r>
              <a:rPr lang="en" sz="1800" dirty="0">
                <a:solidFill>
                  <a:srgbClr val="AB6526"/>
                </a:solidFill>
                <a:latin typeface="Roboto Mono"/>
                <a:ea typeface="Roboto Mono"/>
                <a:cs typeface="Roboto Mono"/>
                <a:sym typeface="Roboto Mono"/>
              </a:rPr>
              <a:t>8080</a:t>
            </a:r>
            <a:r>
              <a:rPr lang="en" sz="1800" dirty="0">
                <a:solidFill>
                  <a:srgbClr val="333333"/>
                </a:solidFill>
                <a:latin typeface="Roboto Mono"/>
                <a:ea typeface="Roboto Mono"/>
                <a:cs typeface="Roboto Mono"/>
                <a:sym typeface="Roboto Mono"/>
              </a:rPr>
              <a:t>)</a:t>
            </a:r>
            <a:r>
              <a:rPr lang="en" sz="1800" dirty="0">
                <a:solidFill>
                  <a:srgbClr val="777777"/>
                </a:solidFill>
                <a:latin typeface="Roboto Mono"/>
                <a:ea typeface="Roboto Mono"/>
                <a:cs typeface="Roboto Mono"/>
                <a:sym typeface="Roboto Mono"/>
              </a:rPr>
              <a:t>;</a:t>
            </a:r>
            <a:endParaRPr sz="1800" dirty="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1800" dirty="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800" dirty="0">
                <a:solidFill>
                  <a:srgbClr val="777777"/>
                </a:solidFill>
                <a:latin typeface="Roboto Mono"/>
                <a:ea typeface="Roboto Mono"/>
                <a:cs typeface="Roboto Mono"/>
                <a:sym typeface="Roboto Mono"/>
              </a:rPr>
              <a:t>// Run with latest Node 8.x,</a:t>
            </a:r>
            <a:endParaRPr sz="1800" dirty="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800" dirty="0">
                <a:solidFill>
                  <a:srgbClr val="777777"/>
                </a:solidFill>
                <a:latin typeface="Roboto Mono"/>
                <a:ea typeface="Roboto Mono"/>
                <a:cs typeface="Roboto Mono"/>
                <a:sym typeface="Roboto Mono"/>
              </a:rPr>
              <a:t>// Load test: ab -k -c200 -n10000000 </a:t>
            </a:r>
            <a:r>
              <a:rPr lang="en" sz="1800" u="sng" dirty="0">
                <a:solidFill>
                  <a:schemeClr val="hlink"/>
                </a:solidFill>
                <a:latin typeface="Roboto Mono"/>
                <a:ea typeface="Roboto Mono"/>
                <a:cs typeface="Roboto Mono"/>
                <a:sym typeface="Roboto Mono"/>
                <a:hlinkClick r:id="rId3"/>
              </a:rPr>
              <a:t>http://localhost:8080/</a:t>
            </a:r>
            <a:endParaRPr sz="1800" dirty="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800" dirty="0">
                <a:solidFill>
                  <a:srgbClr val="777777"/>
                </a:solidFill>
                <a:latin typeface="Roboto Mono"/>
                <a:ea typeface="Roboto Mono"/>
                <a:cs typeface="Roboto Mono"/>
                <a:sym typeface="Roboto Mono"/>
              </a:rPr>
              <a:t>// Wait a few minutes.</a:t>
            </a:r>
            <a:endParaRPr sz="1800" dirty="0">
              <a:solidFill>
                <a:srgbClr val="777777"/>
              </a:solidFill>
              <a:latin typeface="Roboto Mono"/>
              <a:ea typeface="Roboto Mono"/>
              <a:cs typeface="Roboto Mono"/>
              <a:sym typeface="Roboto Mono"/>
            </a:endParaRPr>
          </a:p>
        </p:txBody>
      </p:sp>
      <p:sp>
        <p:nvSpPr>
          <p:cNvPr id="153" name="Google Shape;153;p2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Leaks can be completely unexpected</a:t>
            </a:r>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5AB9E8A4-A28E-4386-B244-9F6D7BC19F68}"/>
                  </a:ext>
                </a:extLst>
              </p14:cNvPr>
              <p14:cNvContentPartPr/>
              <p14:nvPr/>
            </p14:nvContentPartPr>
            <p14:xfrm>
              <a:off x="2124000" y="4010040"/>
              <a:ext cx="6377400" cy="243360"/>
            </p14:xfrm>
          </p:contentPart>
        </mc:Choice>
        <mc:Fallback>
          <p:pic>
            <p:nvPicPr>
              <p:cNvPr id="2" name="Ink 1">
                <a:extLst>
                  <a:ext uri="{FF2B5EF4-FFF2-40B4-BE49-F238E27FC236}">
                    <a16:creationId xmlns:a16="http://schemas.microsoft.com/office/drawing/2014/main" id="{5AB9E8A4-A28E-4386-B244-9F6D7BC19F68}"/>
                  </a:ext>
                </a:extLst>
              </p:cNvPr>
              <p:cNvPicPr/>
              <p:nvPr/>
            </p:nvPicPr>
            <p:blipFill>
              <a:blip r:embed="rId5"/>
              <a:stretch>
                <a:fillRect/>
              </a:stretch>
            </p:blipFill>
            <p:spPr>
              <a:xfrm>
                <a:off x="2108160" y="3946680"/>
                <a:ext cx="6408720" cy="37008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Debugging Leaks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311075" y="227375"/>
            <a:ext cx="2278800" cy="70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Questions</a:t>
            </a:r>
            <a:endParaRPr sz="2400"/>
          </a:p>
        </p:txBody>
      </p:sp>
      <p:sp>
        <p:nvSpPr>
          <p:cNvPr id="164" name="Google Shape;164;p2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JavaScript Leaks</a:t>
            </a:r>
            <a:endParaRPr/>
          </a:p>
          <a:p>
            <a:pPr marL="914400" lvl="1" indent="-317500" algn="l" rtl="0">
              <a:spcBef>
                <a:spcPts val="0"/>
              </a:spcBef>
              <a:spcAft>
                <a:spcPts val="0"/>
              </a:spcAft>
              <a:buSzPts val="1400"/>
              <a:buChar char="○"/>
            </a:pPr>
            <a:r>
              <a:rPr lang="en"/>
              <a:t>process.memoryUsage</a:t>
            </a:r>
            <a:endParaRPr/>
          </a:p>
          <a:p>
            <a:pPr marL="914400" lvl="1" indent="-317500" algn="l" rtl="0">
              <a:spcBef>
                <a:spcPts val="0"/>
              </a:spcBef>
              <a:spcAft>
                <a:spcPts val="0"/>
              </a:spcAft>
              <a:buSzPts val="1400"/>
              <a:buChar char="○"/>
            </a:pPr>
            <a:r>
              <a:rPr lang="en"/>
              <a:t>Heap Snapshots</a:t>
            </a:r>
            <a:endParaRPr/>
          </a:p>
          <a:p>
            <a:pPr marL="914400" lvl="1" indent="-317500" algn="l" rtl="0">
              <a:spcBef>
                <a:spcPts val="0"/>
              </a:spcBef>
              <a:spcAft>
                <a:spcPts val="0"/>
              </a:spcAft>
              <a:buSzPts val="1400"/>
              <a:buChar char="○"/>
            </a:pPr>
            <a:r>
              <a:rPr lang="en"/>
              <a:t>Allocation timelines</a:t>
            </a:r>
            <a:endParaRPr/>
          </a:p>
          <a:p>
            <a:pPr marL="914400" lvl="1" indent="-317500" algn="l" rtl="0">
              <a:spcBef>
                <a:spcPts val="0"/>
              </a:spcBef>
              <a:spcAft>
                <a:spcPts val="0"/>
              </a:spcAft>
              <a:buSzPts val="1400"/>
              <a:buChar char="○"/>
            </a:pPr>
            <a:r>
              <a:rPr lang="en"/>
              <a:t>Sampling Heap Profiler</a:t>
            </a:r>
            <a:endParaRPr/>
          </a:p>
          <a:p>
            <a:pPr marL="914400" lvl="1" indent="-317500" algn="l" rtl="0">
              <a:spcBef>
                <a:spcPts val="0"/>
              </a:spcBef>
              <a:spcAft>
                <a:spcPts val="0"/>
              </a:spcAft>
              <a:buSzPts val="1400"/>
              <a:buChar char="○"/>
            </a:pPr>
            <a:r>
              <a:rPr lang="en"/>
              <a:t>V8 Heap Statistics</a:t>
            </a:r>
            <a:endParaRPr/>
          </a:p>
          <a:p>
            <a:pPr marL="457200" lvl="0" indent="-342900" algn="l" rtl="0">
              <a:spcBef>
                <a:spcPts val="0"/>
              </a:spcBef>
              <a:spcAft>
                <a:spcPts val="0"/>
              </a:spcAft>
              <a:buClr>
                <a:srgbClr val="CFE2F3"/>
              </a:buClr>
              <a:buSzPts val="1800"/>
              <a:buChar char="●"/>
            </a:pPr>
            <a:r>
              <a:rPr lang="en">
                <a:solidFill>
                  <a:srgbClr val="CFE2F3"/>
                </a:solidFill>
              </a:rPr>
              <a:t>Native Leaks</a:t>
            </a:r>
            <a:endParaRPr>
              <a:solidFill>
                <a:srgbClr val="CFE2F3"/>
              </a:solidFill>
            </a:endParaRPr>
          </a:p>
          <a:p>
            <a:pPr marL="914400" lvl="1" indent="-317500" algn="l" rtl="0">
              <a:spcBef>
                <a:spcPts val="0"/>
              </a:spcBef>
              <a:spcAft>
                <a:spcPts val="0"/>
              </a:spcAft>
              <a:buClr>
                <a:srgbClr val="CFE2F3"/>
              </a:buClr>
              <a:buSzPts val="1400"/>
              <a:buChar char="○"/>
            </a:pPr>
            <a:r>
              <a:rPr lang="en">
                <a:solidFill>
                  <a:srgbClr val="CFE2F3"/>
                </a:solidFill>
              </a:rPr>
              <a:t>Valgrind</a:t>
            </a:r>
            <a:endParaRPr>
              <a:solidFill>
                <a:srgbClr val="CFE2F3"/>
              </a:solidFill>
            </a:endParaRPr>
          </a:p>
          <a:p>
            <a:pPr marL="914400" lvl="1" indent="-317500" algn="l" rtl="0">
              <a:spcBef>
                <a:spcPts val="0"/>
              </a:spcBef>
              <a:spcAft>
                <a:spcPts val="0"/>
              </a:spcAft>
              <a:buClr>
                <a:srgbClr val="CFE2F3"/>
              </a:buClr>
              <a:buSzPts val="1400"/>
              <a:buChar char="○"/>
            </a:pPr>
            <a:r>
              <a:rPr lang="en">
                <a:solidFill>
                  <a:srgbClr val="CFE2F3"/>
                </a:solidFill>
              </a:rPr>
              <a:t>tcmalloc &amp; Sampling Heap Profiler</a:t>
            </a:r>
            <a:endParaRPr>
              <a:solidFill>
                <a:srgbClr val="CFE2F3"/>
              </a:solidFill>
            </a:endParaRPr>
          </a:p>
          <a:p>
            <a:pPr marL="457200" lvl="0" indent="-342900" algn="l" rtl="0">
              <a:spcBef>
                <a:spcPts val="0"/>
              </a:spcBef>
              <a:spcAft>
                <a:spcPts val="0"/>
              </a:spcAft>
              <a:buClr>
                <a:srgbClr val="CFE2F3"/>
              </a:buClr>
              <a:buSzPts val="1800"/>
              <a:buChar char="●"/>
            </a:pPr>
            <a:r>
              <a:rPr lang="en">
                <a:solidFill>
                  <a:srgbClr val="CFE2F3"/>
                </a:solidFill>
              </a:rPr>
              <a:t>System Level</a:t>
            </a:r>
            <a:endParaRPr>
              <a:solidFill>
                <a:srgbClr val="CFE2F3"/>
              </a:solidFill>
            </a:endParaRPr>
          </a:p>
          <a:p>
            <a:pPr marL="914400" lvl="1" indent="-317500" algn="l" rtl="0">
              <a:spcBef>
                <a:spcPts val="0"/>
              </a:spcBef>
              <a:spcAft>
                <a:spcPts val="0"/>
              </a:spcAft>
              <a:buClr>
                <a:srgbClr val="CFE2F3"/>
              </a:buClr>
              <a:buSzPts val="1400"/>
              <a:buChar char="○"/>
            </a:pPr>
            <a:r>
              <a:rPr lang="en">
                <a:solidFill>
                  <a:srgbClr val="CFE2F3"/>
                </a:solidFill>
              </a:rPr>
              <a:t>top, ps, Task Manager, etc.</a:t>
            </a:r>
            <a:endParaRPr>
              <a:solidFill>
                <a:srgbClr val="CFE2F3"/>
              </a:solidFill>
            </a:endParaRPr>
          </a:p>
        </p:txBody>
      </p:sp>
      <p:sp>
        <p:nvSpPr>
          <p:cNvPr id="165" name="Google Shape;165;p29"/>
          <p:cNvSpPr txBox="1">
            <a:spLocks noGrp="1"/>
          </p:cNvSpPr>
          <p:nvPr>
            <p:ph type="subTitle" idx="1"/>
          </p:nvPr>
        </p:nvSpPr>
        <p:spPr>
          <a:xfrm>
            <a:off x="311075" y="1156186"/>
            <a:ext cx="40452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Where is the memory leaking from?</a:t>
            </a:r>
            <a:endParaRPr sz="1800"/>
          </a:p>
          <a:p>
            <a:pPr marL="457200" lvl="0" indent="-342900" algn="l" rtl="0">
              <a:spcBef>
                <a:spcPts val="0"/>
              </a:spcBef>
              <a:spcAft>
                <a:spcPts val="0"/>
              </a:spcAft>
              <a:buSzPts val="1800"/>
              <a:buChar char="●"/>
            </a:pPr>
            <a:r>
              <a:rPr lang="en" sz="1800"/>
              <a:t>What tools are available?</a:t>
            </a:r>
            <a:endParaRPr sz="1800"/>
          </a:p>
          <a:p>
            <a:pPr marL="457200" lvl="0" indent="-342900" algn="l" rtl="0">
              <a:spcBef>
                <a:spcPts val="0"/>
              </a:spcBef>
              <a:spcAft>
                <a:spcPts val="0"/>
              </a:spcAft>
              <a:buSzPts val="1800"/>
              <a:buChar char="●"/>
            </a:pPr>
            <a:r>
              <a:rPr lang="en" sz="1800"/>
              <a:t>Can I use them in production?</a:t>
            </a:r>
            <a:endParaRPr sz="1800"/>
          </a:p>
        </p:txBody>
      </p:sp>
      <p:sp>
        <p:nvSpPr>
          <p:cNvPr id="166" name="Google Shape;166;p29"/>
          <p:cNvSpPr txBox="1">
            <a:spLocks noGrp="1"/>
          </p:cNvSpPr>
          <p:nvPr>
            <p:ph type="title"/>
          </p:nvPr>
        </p:nvSpPr>
        <p:spPr>
          <a:xfrm>
            <a:off x="4835400" y="227375"/>
            <a:ext cx="4045200" cy="70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rgbClr val="FFFFFF"/>
                </a:solidFill>
              </a:rPr>
              <a:t>Tools</a:t>
            </a:r>
            <a:endParaRPr sz="2400">
              <a:solidFill>
                <a:srgbClr val="FFFFFF"/>
              </a:solidFil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53FEE4C-1AE2-4F02-815D-ADEF344D94BF}"/>
                  </a:ext>
                </a:extLst>
              </p14:cNvPr>
              <p14:cNvContentPartPr/>
              <p14:nvPr/>
            </p14:nvContentPartPr>
            <p14:xfrm>
              <a:off x="5533920" y="1219320"/>
              <a:ext cx="1491120" cy="14400"/>
            </p14:xfrm>
          </p:contentPart>
        </mc:Choice>
        <mc:Fallback>
          <p:pic>
            <p:nvPicPr>
              <p:cNvPr id="2" name="Ink 1">
                <a:extLst>
                  <a:ext uri="{FF2B5EF4-FFF2-40B4-BE49-F238E27FC236}">
                    <a16:creationId xmlns:a16="http://schemas.microsoft.com/office/drawing/2014/main" id="{253FEE4C-1AE2-4F02-815D-ADEF344D94BF}"/>
                  </a:ext>
                </a:extLst>
              </p:cNvPr>
              <p:cNvPicPr/>
              <p:nvPr/>
            </p:nvPicPr>
            <p:blipFill>
              <a:blip r:embed="rId4"/>
              <a:stretch>
                <a:fillRect/>
              </a:stretch>
            </p:blipFill>
            <p:spPr>
              <a:xfrm>
                <a:off x="5518080" y="1155960"/>
                <a:ext cx="15224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7F113EFA-395D-4B3D-B564-292B3BBE728F}"/>
                  </a:ext>
                </a:extLst>
              </p14:cNvPr>
              <p14:cNvContentPartPr/>
              <p14:nvPr/>
            </p14:nvContentPartPr>
            <p14:xfrm>
              <a:off x="5886360" y="1557360"/>
              <a:ext cx="1729080" cy="62280"/>
            </p14:xfrm>
          </p:contentPart>
        </mc:Choice>
        <mc:Fallback>
          <p:pic>
            <p:nvPicPr>
              <p:cNvPr id="3" name="Ink 2">
                <a:extLst>
                  <a:ext uri="{FF2B5EF4-FFF2-40B4-BE49-F238E27FC236}">
                    <a16:creationId xmlns:a16="http://schemas.microsoft.com/office/drawing/2014/main" id="{7F113EFA-395D-4B3D-B564-292B3BBE728F}"/>
                  </a:ext>
                </a:extLst>
              </p:cNvPr>
              <p:cNvPicPr/>
              <p:nvPr/>
            </p:nvPicPr>
            <p:blipFill>
              <a:blip r:embed="rId6"/>
              <a:stretch>
                <a:fillRect/>
              </a:stretch>
            </p:blipFill>
            <p:spPr>
              <a:xfrm>
                <a:off x="5870520" y="1494000"/>
                <a:ext cx="176040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F9AA04B0-B1AC-4BA7-A785-89C3D26BC187}"/>
                  </a:ext>
                </a:extLst>
              </p14:cNvPr>
              <p14:cNvContentPartPr/>
              <p14:nvPr/>
            </p14:nvContentPartPr>
            <p14:xfrm>
              <a:off x="5772240" y="1809720"/>
              <a:ext cx="1376640" cy="14760"/>
            </p14:xfrm>
          </p:contentPart>
        </mc:Choice>
        <mc:Fallback>
          <p:pic>
            <p:nvPicPr>
              <p:cNvPr id="4" name="Ink 3">
                <a:extLst>
                  <a:ext uri="{FF2B5EF4-FFF2-40B4-BE49-F238E27FC236}">
                    <a16:creationId xmlns:a16="http://schemas.microsoft.com/office/drawing/2014/main" id="{F9AA04B0-B1AC-4BA7-A785-89C3D26BC187}"/>
                  </a:ext>
                </a:extLst>
              </p:cNvPr>
              <p:cNvPicPr/>
              <p:nvPr/>
            </p:nvPicPr>
            <p:blipFill>
              <a:blip r:embed="rId8"/>
              <a:stretch>
                <a:fillRect/>
              </a:stretch>
            </p:blipFill>
            <p:spPr>
              <a:xfrm>
                <a:off x="5756400" y="1746360"/>
                <a:ext cx="140796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9627B0CB-AA1D-4078-B91E-9109D5D442C5}"/>
                  </a:ext>
                </a:extLst>
              </p14:cNvPr>
              <p14:cNvContentPartPr/>
              <p14:nvPr/>
            </p14:nvContentPartPr>
            <p14:xfrm>
              <a:off x="5762520" y="2028960"/>
              <a:ext cx="1657800" cy="9720"/>
            </p14:xfrm>
          </p:contentPart>
        </mc:Choice>
        <mc:Fallback>
          <p:pic>
            <p:nvPicPr>
              <p:cNvPr id="5" name="Ink 4">
                <a:extLst>
                  <a:ext uri="{FF2B5EF4-FFF2-40B4-BE49-F238E27FC236}">
                    <a16:creationId xmlns:a16="http://schemas.microsoft.com/office/drawing/2014/main" id="{9627B0CB-AA1D-4078-B91E-9109D5D442C5}"/>
                  </a:ext>
                </a:extLst>
              </p:cNvPr>
              <p:cNvPicPr/>
              <p:nvPr/>
            </p:nvPicPr>
            <p:blipFill>
              <a:blip r:embed="rId10"/>
              <a:stretch>
                <a:fillRect/>
              </a:stretch>
            </p:blipFill>
            <p:spPr>
              <a:xfrm>
                <a:off x="5746680" y="1965600"/>
                <a:ext cx="168912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Ink 5">
                <a:extLst>
                  <a:ext uri="{FF2B5EF4-FFF2-40B4-BE49-F238E27FC236}">
                    <a16:creationId xmlns:a16="http://schemas.microsoft.com/office/drawing/2014/main" id="{52220BB5-8B34-44F2-9409-90E2BB50C0ED}"/>
                  </a:ext>
                </a:extLst>
              </p14:cNvPr>
              <p14:cNvContentPartPr/>
              <p14:nvPr/>
            </p14:nvContentPartPr>
            <p14:xfrm>
              <a:off x="5843520" y="2281320"/>
              <a:ext cx="1805400" cy="38520"/>
            </p14:xfrm>
          </p:contentPart>
        </mc:Choice>
        <mc:Fallback>
          <p:pic>
            <p:nvPicPr>
              <p:cNvPr id="6" name="Ink 5">
                <a:extLst>
                  <a:ext uri="{FF2B5EF4-FFF2-40B4-BE49-F238E27FC236}">
                    <a16:creationId xmlns:a16="http://schemas.microsoft.com/office/drawing/2014/main" id="{52220BB5-8B34-44F2-9409-90E2BB50C0ED}"/>
                  </a:ext>
                </a:extLst>
              </p:cNvPr>
              <p:cNvPicPr/>
              <p:nvPr/>
            </p:nvPicPr>
            <p:blipFill>
              <a:blip r:embed="rId12"/>
              <a:stretch>
                <a:fillRect/>
              </a:stretch>
            </p:blipFill>
            <p:spPr>
              <a:xfrm>
                <a:off x="5827680" y="2217960"/>
                <a:ext cx="18367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Ink 6">
                <a:extLst>
                  <a:ext uri="{FF2B5EF4-FFF2-40B4-BE49-F238E27FC236}">
                    <a16:creationId xmlns:a16="http://schemas.microsoft.com/office/drawing/2014/main" id="{F20755EC-6CEC-417C-A07D-CD91D11B1BE7}"/>
                  </a:ext>
                </a:extLst>
              </p14:cNvPr>
              <p14:cNvContentPartPr/>
              <p14:nvPr/>
            </p14:nvContentPartPr>
            <p14:xfrm>
              <a:off x="5915160" y="2490840"/>
              <a:ext cx="1671840" cy="38520"/>
            </p14:xfrm>
          </p:contentPart>
        </mc:Choice>
        <mc:Fallback>
          <p:pic>
            <p:nvPicPr>
              <p:cNvPr id="7" name="Ink 6">
                <a:extLst>
                  <a:ext uri="{FF2B5EF4-FFF2-40B4-BE49-F238E27FC236}">
                    <a16:creationId xmlns:a16="http://schemas.microsoft.com/office/drawing/2014/main" id="{F20755EC-6CEC-417C-A07D-CD91D11B1BE7}"/>
                  </a:ext>
                </a:extLst>
              </p:cNvPr>
              <p:cNvPicPr/>
              <p:nvPr/>
            </p:nvPicPr>
            <p:blipFill>
              <a:blip r:embed="rId14"/>
              <a:stretch>
                <a:fillRect/>
              </a:stretch>
            </p:blipFill>
            <p:spPr>
              <a:xfrm>
                <a:off x="5899320" y="2427480"/>
                <a:ext cx="17031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Ink 7">
                <a:extLst>
                  <a:ext uri="{FF2B5EF4-FFF2-40B4-BE49-F238E27FC236}">
                    <a16:creationId xmlns:a16="http://schemas.microsoft.com/office/drawing/2014/main" id="{4841F77C-FB19-433A-952D-53FBC4CDEAFC}"/>
                  </a:ext>
                </a:extLst>
              </p14:cNvPr>
              <p14:cNvContentPartPr/>
              <p14:nvPr/>
            </p14:nvContentPartPr>
            <p14:xfrm>
              <a:off x="5524560" y="2881440"/>
              <a:ext cx="1052640" cy="47880"/>
            </p14:xfrm>
          </p:contentPart>
        </mc:Choice>
        <mc:Fallback>
          <p:pic>
            <p:nvPicPr>
              <p:cNvPr id="8" name="Ink 7">
                <a:extLst>
                  <a:ext uri="{FF2B5EF4-FFF2-40B4-BE49-F238E27FC236}">
                    <a16:creationId xmlns:a16="http://schemas.microsoft.com/office/drawing/2014/main" id="{4841F77C-FB19-433A-952D-53FBC4CDEAFC}"/>
                  </a:ext>
                </a:extLst>
              </p:cNvPr>
              <p:cNvPicPr/>
              <p:nvPr/>
            </p:nvPicPr>
            <p:blipFill>
              <a:blip r:embed="rId16"/>
              <a:stretch>
                <a:fillRect/>
              </a:stretch>
            </p:blipFill>
            <p:spPr>
              <a:xfrm>
                <a:off x="5508720" y="2818080"/>
                <a:ext cx="108396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Ink 8">
                <a:extLst>
                  <a:ext uri="{FF2B5EF4-FFF2-40B4-BE49-F238E27FC236}">
                    <a16:creationId xmlns:a16="http://schemas.microsoft.com/office/drawing/2014/main" id="{E3A209C0-6E3C-4568-A862-265BA35C3F48}"/>
                  </a:ext>
                </a:extLst>
              </p14:cNvPr>
              <p14:cNvContentPartPr/>
              <p14:nvPr/>
            </p14:nvContentPartPr>
            <p14:xfrm>
              <a:off x="5581800" y="2805120"/>
              <a:ext cx="3124440" cy="652680"/>
            </p14:xfrm>
          </p:contentPart>
        </mc:Choice>
        <mc:Fallback>
          <p:pic>
            <p:nvPicPr>
              <p:cNvPr id="9" name="Ink 8">
                <a:extLst>
                  <a:ext uri="{FF2B5EF4-FFF2-40B4-BE49-F238E27FC236}">
                    <a16:creationId xmlns:a16="http://schemas.microsoft.com/office/drawing/2014/main" id="{E3A209C0-6E3C-4568-A862-265BA35C3F48}"/>
                  </a:ext>
                </a:extLst>
              </p:cNvPr>
              <p:cNvPicPr/>
              <p:nvPr/>
            </p:nvPicPr>
            <p:blipFill>
              <a:blip r:embed="rId18"/>
              <a:stretch>
                <a:fillRect/>
              </a:stretch>
            </p:blipFill>
            <p:spPr>
              <a:xfrm>
                <a:off x="5565960" y="2741760"/>
                <a:ext cx="3155760" cy="779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Ink 9">
                <a:extLst>
                  <a:ext uri="{FF2B5EF4-FFF2-40B4-BE49-F238E27FC236}">
                    <a16:creationId xmlns:a16="http://schemas.microsoft.com/office/drawing/2014/main" id="{77F7BD5B-CD6C-4772-AB70-E49125CE0AB9}"/>
                  </a:ext>
                </a:extLst>
              </p14:cNvPr>
              <p14:cNvContentPartPr/>
              <p14:nvPr/>
            </p14:nvContentPartPr>
            <p14:xfrm>
              <a:off x="5991120" y="3914640"/>
              <a:ext cx="2081520" cy="5400"/>
            </p14:xfrm>
          </p:contentPart>
        </mc:Choice>
        <mc:Fallback>
          <p:pic>
            <p:nvPicPr>
              <p:cNvPr id="10" name="Ink 9">
                <a:extLst>
                  <a:ext uri="{FF2B5EF4-FFF2-40B4-BE49-F238E27FC236}">
                    <a16:creationId xmlns:a16="http://schemas.microsoft.com/office/drawing/2014/main" id="{77F7BD5B-CD6C-4772-AB70-E49125CE0AB9}"/>
                  </a:ext>
                </a:extLst>
              </p:cNvPr>
              <p:cNvPicPr/>
              <p:nvPr/>
            </p:nvPicPr>
            <p:blipFill>
              <a:blip r:embed="rId20"/>
              <a:stretch>
                <a:fillRect/>
              </a:stretch>
            </p:blipFill>
            <p:spPr>
              <a:xfrm>
                <a:off x="5975280" y="3851280"/>
                <a:ext cx="211284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Ink 10">
                <a:extLst>
                  <a:ext uri="{FF2B5EF4-FFF2-40B4-BE49-F238E27FC236}">
                    <a16:creationId xmlns:a16="http://schemas.microsoft.com/office/drawing/2014/main" id="{9AEE6883-31D1-46E8-A604-CB12DA04287D}"/>
                  </a:ext>
                </a:extLst>
              </p14:cNvPr>
              <p14:cNvContentPartPr/>
              <p14:nvPr/>
            </p14:nvContentPartPr>
            <p14:xfrm>
              <a:off x="6953400" y="3981600"/>
              <a:ext cx="360" cy="360"/>
            </p14:xfrm>
          </p:contentPart>
        </mc:Choice>
        <mc:Fallback>
          <p:pic>
            <p:nvPicPr>
              <p:cNvPr id="11" name="Ink 10">
                <a:extLst>
                  <a:ext uri="{FF2B5EF4-FFF2-40B4-BE49-F238E27FC236}">
                    <a16:creationId xmlns:a16="http://schemas.microsoft.com/office/drawing/2014/main" id="{9AEE6883-31D1-46E8-A604-CB12DA04287D}"/>
                  </a:ext>
                </a:extLst>
              </p:cNvPr>
              <p:cNvPicPr/>
              <p:nvPr/>
            </p:nvPicPr>
            <p:blipFill>
              <a:blip r:embed="rId22"/>
              <a:stretch>
                <a:fillRect/>
              </a:stretch>
            </p:blipFill>
            <p:spPr>
              <a:xfrm>
                <a:off x="6937560" y="391824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Ink 11">
                <a:extLst>
                  <a:ext uri="{FF2B5EF4-FFF2-40B4-BE49-F238E27FC236}">
                    <a16:creationId xmlns:a16="http://schemas.microsoft.com/office/drawing/2014/main" id="{14128AF7-01F9-48A4-BCA5-B57E02A70274}"/>
                  </a:ext>
                </a:extLst>
              </p14:cNvPr>
              <p14:cNvContentPartPr/>
              <p14:nvPr/>
            </p14:nvContentPartPr>
            <p14:xfrm>
              <a:off x="6153120" y="4029120"/>
              <a:ext cx="360" cy="360"/>
            </p14:xfrm>
          </p:contentPart>
        </mc:Choice>
        <mc:Fallback>
          <p:pic>
            <p:nvPicPr>
              <p:cNvPr id="12" name="Ink 11">
                <a:extLst>
                  <a:ext uri="{FF2B5EF4-FFF2-40B4-BE49-F238E27FC236}">
                    <a16:creationId xmlns:a16="http://schemas.microsoft.com/office/drawing/2014/main" id="{14128AF7-01F9-48A4-BCA5-B57E02A70274}"/>
                  </a:ext>
                </a:extLst>
              </p:cNvPr>
              <p:cNvPicPr/>
              <p:nvPr/>
            </p:nvPicPr>
            <p:blipFill>
              <a:blip r:embed="rId22"/>
              <a:stretch>
                <a:fillRect/>
              </a:stretch>
            </p:blipFill>
            <p:spPr>
              <a:xfrm>
                <a:off x="6137280" y="396576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8126D559-C82D-462E-BF93-32AA60DC26C1}"/>
                  </a:ext>
                </a:extLst>
              </p14:cNvPr>
              <p14:cNvContentPartPr/>
              <p14:nvPr/>
            </p14:nvContentPartPr>
            <p14:xfrm>
              <a:off x="880920" y="1281240"/>
              <a:ext cx="3024720" cy="457560"/>
            </p14:xfrm>
          </p:contentPart>
        </mc:Choice>
        <mc:Fallback>
          <p:pic>
            <p:nvPicPr>
              <p:cNvPr id="13" name="Ink 12">
                <a:extLst>
                  <a:ext uri="{FF2B5EF4-FFF2-40B4-BE49-F238E27FC236}">
                    <a16:creationId xmlns:a16="http://schemas.microsoft.com/office/drawing/2014/main" id="{8126D559-C82D-462E-BF93-32AA60DC26C1}"/>
                  </a:ext>
                </a:extLst>
              </p:cNvPr>
              <p:cNvPicPr/>
              <p:nvPr/>
            </p:nvPicPr>
            <p:blipFill>
              <a:blip r:embed="rId25"/>
              <a:stretch>
                <a:fillRect/>
              </a:stretch>
            </p:blipFill>
            <p:spPr>
              <a:xfrm>
                <a:off x="865080" y="1217880"/>
                <a:ext cx="3056040" cy="584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866D1E49-614B-4B50-9425-ECF30D038253}"/>
                  </a:ext>
                </a:extLst>
              </p14:cNvPr>
              <p14:cNvContentPartPr/>
              <p14:nvPr/>
            </p14:nvContentPartPr>
            <p14:xfrm>
              <a:off x="885960" y="1909800"/>
              <a:ext cx="2129040" cy="28800"/>
            </p14:xfrm>
          </p:contentPart>
        </mc:Choice>
        <mc:Fallback>
          <p:pic>
            <p:nvPicPr>
              <p:cNvPr id="14" name="Ink 13">
                <a:extLst>
                  <a:ext uri="{FF2B5EF4-FFF2-40B4-BE49-F238E27FC236}">
                    <a16:creationId xmlns:a16="http://schemas.microsoft.com/office/drawing/2014/main" id="{866D1E49-614B-4B50-9425-ECF30D038253}"/>
                  </a:ext>
                </a:extLst>
              </p:cNvPr>
              <p:cNvPicPr/>
              <p:nvPr/>
            </p:nvPicPr>
            <p:blipFill>
              <a:blip r:embed="rId27"/>
              <a:stretch>
                <a:fillRect/>
              </a:stretch>
            </p:blipFill>
            <p:spPr>
              <a:xfrm>
                <a:off x="870120" y="1846440"/>
                <a:ext cx="21603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63981233-15D8-47B9-8B7C-555F3F76A97F}"/>
                  </a:ext>
                </a:extLst>
              </p14:cNvPr>
              <p14:cNvContentPartPr/>
              <p14:nvPr/>
            </p14:nvContentPartPr>
            <p14:xfrm>
              <a:off x="385920" y="2333520"/>
              <a:ext cx="2829240" cy="19440"/>
            </p14:xfrm>
          </p:contentPart>
        </mc:Choice>
        <mc:Fallback>
          <p:pic>
            <p:nvPicPr>
              <p:cNvPr id="15" name="Ink 14">
                <a:extLst>
                  <a:ext uri="{FF2B5EF4-FFF2-40B4-BE49-F238E27FC236}">
                    <a16:creationId xmlns:a16="http://schemas.microsoft.com/office/drawing/2014/main" id="{63981233-15D8-47B9-8B7C-555F3F76A97F}"/>
                  </a:ext>
                </a:extLst>
              </p:cNvPr>
              <p:cNvPicPr/>
              <p:nvPr/>
            </p:nvPicPr>
            <p:blipFill>
              <a:blip r:embed="rId29"/>
              <a:stretch>
                <a:fillRect/>
              </a:stretch>
            </p:blipFill>
            <p:spPr>
              <a:xfrm>
                <a:off x="370080" y="2270160"/>
                <a:ext cx="2860560" cy="14616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process.memoryUsage</a:t>
            </a:r>
            <a:endParaRPr/>
          </a:p>
        </p:txBody>
      </p:sp>
      <p:sp>
        <p:nvSpPr>
          <p:cNvPr id="172" name="Google Shape;172;p30"/>
          <p:cNvSpPr txBox="1"/>
          <p:nvPr/>
        </p:nvSpPr>
        <p:spPr>
          <a:xfrm>
            <a:off x="502650" y="946300"/>
            <a:ext cx="8017800" cy="1587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dirty="0">
                <a:solidFill>
                  <a:srgbClr val="7A3E9D"/>
                </a:solidFill>
                <a:latin typeface="Roboto Mono"/>
                <a:ea typeface="Roboto Mono"/>
                <a:cs typeface="Roboto Mono"/>
                <a:sym typeface="Roboto Mono"/>
              </a:rPr>
              <a:t>const</a:t>
            </a:r>
            <a:r>
              <a:rPr lang="en" dirty="0">
                <a:solidFill>
                  <a:srgbClr val="333333"/>
                </a:solidFill>
                <a:latin typeface="Roboto Mono"/>
                <a:ea typeface="Roboto Mono"/>
                <a:cs typeface="Roboto Mono"/>
                <a:sym typeface="Roboto Mono"/>
              </a:rPr>
              <a:t> </a:t>
            </a:r>
            <a:r>
              <a:rPr lang="en" dirty="0">
                <a:solidFill>
                  <a:srgbClr val="7A3E9D"/>
                </a:solidFill>
                <a:latin typeface="Roboto Mono"/>
                <a:ea typeface="Roboto Mono"/>
                <a:cs typeface="Roboto Mono"/>
                <a:sym typeface="Roboto Mono"/>
              </a:rPr>
              <a:t>numeral</a:t>
            </a:r>
            <a:r>
              <a:rPr lang="en" dirty="0">
                <a:solidFill>
                  <a:srgbClr val="333333"/>
                </a:solidFill>
                <a:latin typeface="Roboto Mono"/>
                <a:ea typeface="Roboto Mono"/>
                <a:cs typeface="Roboto Mono"/>
                <a:sym typeface="Roboto Mono"/>
              </a:rPr>
              <a:t> </a:t>
            </a:r>
            <a:r>
              <a:rPr lang="en" dirty="0">
                <a:solidFill>
                  <a:srgbClr val="777777"/>
                </a:solidFill>
                <a:latin typeface="Roboto Mono"/>
                <a:ea typeface="Roboto Mono"/>
                <a:cs typeface="Roboto Mono"/>
                <a:sym typeface="Roboto Mono"/>
              </a:rPr>
              <a:t>=</a:t>
            </a:r>
            <a:r>
              <a:rPr lang="en" dirty="0">
                <a:solidFill>
                  <a:srgbClr val="333333"/>
                </a:solidFill>
                <a:latin typeface="Roboto Mono"/>
                <a:ea typeface="Roboto Mono"/>
                <a:cs typeface="Roboto Mono"/>
                <a:sym typeface="Roboto Mono"/>
              </a:rPr>
              <a:t> </a:t>
            </a:r>
            <a:r>
              <a:rPr lang="en" b="1" dirty="0">
                <a:solidFill>
                  <a:srgbClr val="AA3731"/>
                </a:solidFill>
                <a:latin typeface="Roboto Mono"/>
                <a:ea typeface="Roboto Mono"/>
                <a:cs typeface="Roboto Mono"/>
                <a:sym typeface="Roboto Mono"/>
              </a:rPr>
              <a:t>require</a:t>
            </a:r>
            <a:r>
              <a:rPr lang="en" dirty="0">
                <a:solidFill>
                  <a:srgbClr val="333333"/>
                </a:solidFill>
                <a:latin typeface="Roboto Mono"/>
                <a:ea typeface="Roboto Mono"/>
                <a:cs typeface="Roboto Mono"/>
                <a:sym typeface="Roboto Mono"/>
              </a:rPr>
              <a:t>(</a:t>
            </a:r>
            <a:r>
              <a:rPr lang="en" dirty="0">
                <a:solidFill>
                  <a:srgbClr val="777777"/>
                </a:solidFill>
                <a:latin typeface="Roboto Mono"/>
                <a:ea typeface="Roboto Mono"/>
                <a:cs typeface="Roboto Mono"/>
                <a:sym typeface="Roboto Mono"/>
              </a:rPr>
              <a:t>'</a:t>
            </a:r>
            <a:r>
              <a:rPr lang="en" dirty="0">
                <a:solidFill>
                  <a:srgbClr val="448C27"/>
                </a:solidFill>
                <a:latin typeface="Roboto Mono"/>
                <a:ea typeface="Roboto Mono"/>
                <a:cs typeface="Roboto Mono"/>
                <a:sym typeface="Roboto Mono"/>
              </a:rPr>
              <a:t>numeral</a:t>
            </a:r>
            <a:r>
              <a:rPr lang="en" dirty="0">
                <a:solidFill>
                  <a:srgbClr val="777777"/>
                </a:solidFill>
                <a:latin typeface="Roboto Mono"/>
                <a:ea typeface="Roboto Mono"/>
                <a:cs typeface="Roboto Mono"/>
                <a:sym typeface="Roboto Mono"/>
              </a:rPr>
              <a:t>'</a:t>
            </a:r>
            <a:r>
              <a:rPr lang="en" dirty="0">
                <a:solidFill>
                  <a:srgbClr val="333333"/>
                </a:solidFill>
                <a:latin typeface="Roboto Mono"/>
                <a:ea typeface="Roboto Mono"/>
                <a:cs typeface="Roboto Mono"/>
                <a:sym typeface="Roboto Mono"/>
              </a:rPr>
              <a:t>)</a:t>
            </a:r>
            <a:r>
              <a:rPr lang="en" dirty="0">
                <a:solidFill>
                  <a:srgbClr val="777777"/>
                </a:solidFill>
                <a:latin typeface="Roboto Mono"/>
                <a:ea typeface="Roboto Mono"/>
                <a:cs typeface="Roboto Mono"/>
                <a:sym typeface="Roboto Mono"/>
              </a:rPr>
              <a:t>;</a:t>
            </a:r>
            <a:endParaRPr dirty="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b="1" dirty="0">
                <a:solidFill>
                  <a:srgbClr val="AA3731"/>
                </a:solidFill>
                <a:latin typeface="Roboto Mono"/>
                <a:ea typeface="Roboto Mono"/>
                <a:cs typeface="Roboto Mono"/>
                <a:sym typeface="Roboto Mono"/>
              </a:rPr>
              <a:t>setInterval</a:t>
            </a:r>
            <a:r>
              <a:rPr lang="en" dirty="0">
                <a:solidFill>
                  <a:srgbClr val="333333"/>
                </a:solidFill>
                <a:latin typeface="Roboto Mono"/>
                <a:ea typeface="Roboto Mono"/>
                <a:cs typeface="Roboto Mono"/>
                <a:sym typeface="Roboto Mono"/>
              </a:rPr>
              <a:t>(</a:t>
            </a:r>
            <a:r>
              <a:rPr lang="en" dirty="0">
                <a:solidFill>
                  <a:srgbClr val="777777"/>
                </a:solidFill>
                <a:latin typeface="Roboto Mono"/>
                <a:ea typeface="Roboto Mono"/>
                <a:cs typeface="Roboto Mono"/>
                <a:sym typeface="Roboto Mono"/>
              </a:rPr>
              <a:t>()</a:t>
            </a:r>
            <a:r>
              <a:rPr lang="en" dirty="0">
                <a:solidFill>
                  <a:srgbClr val="333333"/>
                </a:solidFill>
                <a:latin typeface="Roboto Mono"/>
                <a:ea typeface="Roboto Mono"/>
                <a:cs typeface="Roboto Mono"/>
                <a:sym typeface="Roboto Mono"/>
              </a:rPr>
              <a:t> </a:t>
            </a:r>
            <a:r>
              <a:rPr lang="en" dirty="0">
                <a:solidFill>
                  <a:srgbClr val="7A3E9D"/>
                </a:solidFill>
                <a:latin typeface="Roboto Mono"/>
                <a:ea typeface="Roboto Mono"/>
                <a:cs typeface="Roboto Mono"/>
                <a:sym typeface="Roboto Mono"/>
              </a:rPr>
              <a:t>=&gt;</a:t>
            </a:r>
            <a:r>
              <a:rPr lang="en" dirty="0">
                <a:solidFill>
                  <a:srgbClr val="333333"/>
                </a:solidFill>
                <a:latin typeface="Roboto Mono"/>
                <a:ea typeface="Roboto Mono"/>
                <a:cs typeface="Roboto Mono"/>
                <a:sym typeface="Roboto Mono"/>
              </a:rPr>
              <a:t> </a:t>
            </a:r>
            <a:r>
              <a:rPr lang="en" dirty="0">
                <a:solidFill>
                  <a:srgbClr val="777777"/>
                </a:solidFill>
                <a:latin typeface="Roboto Mono"/>
                <a:ea typeface="Roboto Mono"/>
                <a:cs typeface="Roboto Mono"/>
                <a:sym typeface="Roboto Mono"/>
              </a:rPr>
              <a:t>{</a:t>
            </a:r>
            <a:endParaRPr dirty="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dirty="0">
                <a:solidFill>
                  <a:srgbClr val="333333"/>
                </a:solidFill>
                <a:latin typeface="Roboto Mono"/>
                <a:ea typeface="Roboto Mono"/>
                <a:cs typeface="Roboto Mono"/>
                <a:sym typeface="Roboto Mono"/>
              </a:rPr>
              <a:t> </a:t>
            </a:r>
            <a:r>
              <a:rPr lang="en" dirty="0">
                <a:solidFill>
                  <a:srgbClr val="7A3E9D"/>
                </a:solidFill>
                <a:latin typeface="Roboto Mono"/>
                <a:ea typeface="Roboto Mono"/>
                <a:cs typeface="Roboto Mono"/>
                <a:sym typeface="Roboto Mono"/>
              </a:rPr>
              <a:t>const</a:t>
            </a:r>
            <a:r>
              <a:rPr lang="en" dirty="0">
                <a:solidFill>
                  <a:srgbClr val="333333"/>
                </a:solidFill>
                <a:latin typeface="Roboto Mono"/>
                <a:ea typeface="Roboto Mono"/>
                <a:cs typeface="Roboto Mono"/>
                <a:sym typeface="Roboto Mono"/>
              </a:rPr>
              <a:t> </a:t>
            </a:r>
            <a:r>
              <a:rPr lang="en" dirty="0">
                <a:solidFill>
                  <a:srgbClr val="777777"/>
                </a:solidFill>
                <a:latin typeface="Roboto Mono"/>
                <a:ea typeface="Roboto Mono"/>
                <a:cs typeface="Roboto Mono"/>
                <a:sym typeface="Roboto Mono"/>
              </a:rPr>
              <a:t>{</a:t>
            </a:r>
            <a:r>
              <a:rPr lang="en" dirty="0">
                <a:solidFill>
                  <a:srgbClr val="7A3E9D"/>
                </a:solidFill>
                <a:latin typeface="Roboto Mono"/>
                <a:ea typeface="Roboto Mono"/>
                <a:cs typeface="Roboto Mono"/>
                <a:sym typeface="Roboto Mono"/>
              </a:rPr>
              <a:t>rss</a:t>
            </a:r>
            <a:r>
              <a:rPr lang="en" dirty="0">
                <a:solidFill>
                  <a:srgbClr val="777777"/>
                </a:solidFill>
                <a:latin typeface="Roboto Mono"/>
                <a:ea typeface="Roboto Mono"/>
                <a:cs typeface="Roboto Mono"/>
                <a:sym typeface="Roboto Mono"/>
              </a:rPr>
              <a:t>,</a:t>
            </a:r>
            <a:r>
              <a:rPr lang="en" dirty="0">
                <a:solidFill>
                  <a:srgbClr val="333333"/>
                </a:solidFill>
                <a:latin typeface="Roboto Mono"/>
                <a:ea typeface="Roboto Mono"/>
                <a:cs typeface="Roboto Mono"/>
                <a:sym typeface="Roboto Mono"/>
              </a:rPr>
              <a:t> </a:t>
            </a:r>
            <a:r>
              <a:rPr lang="en" dirty="0">
                <a:solidFill>
                  <a:srgbClr val="7A3E9D"/>
                </a:solidFill>
                <a:latin typeface="Roboto Mono"/>
                <a:ea typeface="Roboto Mono"/>
                <a:cs typeface="Roboto Mono"/>
                <a:sym typeface="Roboto Mono"/>
              </a:rPr>
              <a:t>heapTotal</a:t>
            </a:r>
            <a:r>
              <a:rPr lang="en" dirty="0">
                <a:solidFill>
                  <a:srgbClr val="777777"/>
                </a:solidFill>
                <a:latin typeface="Roboto Mono"/>
                <a:ea typeface="Roboto Mono"/>
                <a:cs typeface="Roboto Mono"/>
                <a:sym typeface="Roboto Mono"/>
              </a:rPr>
              <a:t>}</a:t>
            </a:r>
            <a:r>
              <a:rPr lang="en" dirty="0">
                <a:solidFill>
                  <a:srgbClr val="333333"/>
                </a:solidFill>
                <a:latin typeface="Roboto Mono"/>
                <a:ea typeface="Roboto Mono"/>
                <a:cs typeface="Roboto Mono"/>
                <a:sym typeface="Roboto Mono"/>
              </a:rPr>
              <a:t> </a:t>
            </a:r>
            <a:r>
              <a:rPr lang="en" dirty="0">
                <a:solidFill>
                  <a:srgbClr val="777777"/>
                </a:solidFill>
                <a:latin typeface="Roboto Mono"/>
                <a:ea typeface="Roboto Mono"/>
                <a:cs typeface="Roboto Mono"/>
                <a:sym typeface="Roboto Mono"/>
              </a:rPr>
              <a:t>=</a:t>
            </a:r>
            <a:r>
              <a:rPr lang="en" dirty="0">
                <a:solidFill>
                  <a:srgbClr val="333333"/>
                </a:solidFill>
                <a:latin typeface="Roboto Mono"/>
                <a:ea typeface="Roboto Mono"/>
                <a:cs typeface="Roboto Mono"/>
                <a:sym typeface="Roboto Mono"/>
              </a:rPr>
              <a:t> </a:t>
            </a:r>
            <a:r>
              <a:rPr lang="en" dirty="0">
                <a:solidFill>
                  <a:srgbClr val="7A3E9D"/>
                </a:solidFill>
                <a:latin typeface="Roboto Mono"/>
                <a:ea typeface="Roboto Mono"/>
                <a:cs typeface="Roboto Mono"/>
                <a:sym typeface="Roboto Mono"/>
              </a:rPr>
              <a:t>process</a:t>
            </a:r>
            <a:r>
              <a:rPr lang="en" dirty="0">
                <a:solidFill>
                  <a:srgbClr val="777777"/>
                </a:solidFill>
                <a:latin typeface="Roboto Mono"/>
                <a:ea typeface="Roboto Mono"/>
                <a:cs typeface="Roboto Mono"/>
                <a:sym typeface="Roboto Mono"/>
              </a:rPr>
              <a:t>.</a:t>
            </a:r>
            <a:r>
              <a:rPr lang="en" b="1" dirty="0">
                <a:solidFill>
                  <a:srgbClr val="AA3731"/>
                </a:solidFill>
                <a:latin typeface="Roboto Mono"/>
                <a:ea typeface="Roboto Mono"/>
                <a:cs typeface="Roboto Mono"/>
                <a:sym typeface="Roboto Mono"/>
              </a:rPr>
              <a:t>memoryUsage</a:t>
            </a:r>
            <a:r>
              <a:rPr lang="en" dirty="0">
                <a:solidFill>
                  <a:srgbClr val="333333"/>
                </a:solidFill>
                <a:latin typeface="Roboto Mono"/>
                <a:ea typeface="Roboto Mono"/>
                <a:cs typeface="Roboto Mono"/>
                <a:sym typeface="Roboto Mono"/>
              </a:rPr>
              <a:t>()</a:t>
            </a:r>
            <a:r>
              <a:rPr lang="en" dirty="0">
                <a:solidFill>
                  <a:srgbClr val="777777"/>
                </a:solidFill>
                <a:latin typeface="Roboto Mono"/>
                <a:ea typeface="Roboto Mono"/>
                <a:cs typeface="Roboto Mono"/>
                <a:sym typeface="Roboto Mono"/>
              </a:rPr>
              <a:t>;</a:t>
            </a:r>
            <a:endParaRPr dirty="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dirty="0">
                <a:solidFill>
                  <a:srgbClr val="333333"/>
                </a:solidFill>
                <a:latin typeface="Roboto Mono"/>
                <a:ea typeface="Roboto Mono"/>
                <a:cs typeface="Roboto Mono"/>
                <a:sym typeface="Roboto Mono"/>
              </a:rPr>
              <a:t> </a:t>
            </a:r>
            <a:r>
              <a:rPr lang="en" b="1" dirty="0">
                <a:solidFill>
                  <a:srgbClr val="7A3E9D"/>
                </a:solidFill>
                <a:latin typeface="Roboto Mono"/>
                <a:ea typeface="Roboto Mono"/>
                <a:cs typeface="Roboto Mono"/>
                <a:sym typeface="Roboto Mono"/>
              </a:rPr>
              <a:t>console</a:t>
            </a:r>
            <a:r>
              <a:rPr lang="en" dirty="0">
                <a:solidFill>
                  <a:srgbClr val="777777"/>
                </a:solidFill>
                <a:latin typeface="Roboto Mono"/>
                <a:ea typeface="Roboto Mono"/>
                <a:cs typeface="Roboto Mono"/>
                <a:sym typeface="Roboto Mono"/>
              </a:rPr>
              <a:t>.</a:t>
            </a:r>
            <a:r>
              <a:rPr lang="en" b="1" dirty="0">
                <a:solidFill>
                  <a:srgbClr val="AA3731"/>
                </a:solidFill>
                <a:latin typeface="Roboto Mono"/>
                <a:ea typeface="Roboto Mono"/>
                <a:cs typeface="Roboto Mono"/>
                <a:sym typeface="Roboto Mono"/>
              </a:rPr>
              <a:t>log</a:t>
            </a:r>
            <a:r>
              <a:rPr lang="en" dirty="0">
                <a:solidFill>
                  <a:srgbClr val="333333"/>
                </a:solidFill>
                <a:latin typeface="Roboto Mono"/>
                <a:ea typeface="Roboto Mono"/>
                <a:cs typeface="Roboto Mono"/>
                <a:sym typeface="Roboto Mono"/>
              </a:rPr>
              <a:t>(</a:t>
            </a:r>
            <a:r>
              <a:rPr lang="en" dirty="0">
                <a:solidFill>
                  <a:srgbClr val="777777"/>
                </a:solidFill>
                <a:latin typeface="Roboto Mono"/>
                <a:ea typeface="Roboto Mono"/>
                <a:cs typeface="Roboto Mono"/>
                <a:sym typeface="Roboto Mono"/>
              </a:rPr>
              <a:t>'</a:t>
            </a:r>
            <a:r>
              <a:rPr lang="en" dirty="0">
                <a:solidFill>
                  <a:srgbClr val="448C27"/>
                </a:solidFill>
                <a:latin typeface="Roboto Mono"/>
                <a:ea typeface="Roboto Mono"/>
                <a:cs typeface="Roboto Mono"/>
                <a:sym typeface="Roboto Mono"/>
              </a:rPr>
              <a:t>rss</a:t>
            </a:r>
            <a:r>
              <a:rPr lang="en" dirty="0">
                <a:solidFill>
                  <a:srgbClr val="777777"/>
                </a:solidFill>
                <a:latin typeface="Roboto Mono"/>
                <a:ea typeface="Roboto Mono"/>
                <a:cs typeface="Roboto Mono"/>
                <a:sym typeface="Roboto Mono"/>
              </a:rPr>
              <a:t>',</a:t>
            </a:r>
            <a:r>
              <a:rPr lang="en" dirty="0">
                <a:solidFill>
                  <a:srgbClr val="333333"/>
                </a:solidFill>
                <a:latin typeface="Roboto Mono"/>
                <a:ea typeface="Roboto Mono"/>
                <a:cs typeface="Roboto Mono"/>
                <a:sym typeface="Roboto Mono"/>
              </a:rPr>
              <a:t> </a:t>
            </a:r>
            <a:r>
              <a:rPr lang="en" b="1" dirty="0">
                <a:solidFill>
                  <a:srgbClr val="AA3731"/>
                </a:solidFill>
                <a:latin typeface="Roboto Mono"/>
                <a:ea typeface="Roboto Mono"/>
                <a:cs typeface="Roboto Mono"/>
                <a:sym typeface="Roboto Mono"/>
              </a:rPr>
              <a:t>numeral</a:t>
            </a:r>
            <a:r>
              <a:rPr lang="en" dirty="0">
                <a:solidFill>
                  <a:srgbClr val="333333"/>
                </a:solidFill>
                <a:latin typeface="Roboto Mono"/>
                <a:ea typeface="Roboto Mono"/>
                <a:cs typeface="Roboto Mono"/>
                <a:sym typeface="Roboto Mono"/>
              </a:rPr>
              <a:t>(</a:t>
            </a:r>
            <a:r>
              <a:rPr lang="en" dirty="0">
                <a:solidFill>
                  <a:srgbClr val="7A3E9D"/>
                </a:solidFill>
                <a:latin typeface="Roboto Mono"/>
                <a:ea typeface="Roboto Mono"/>
                <a:cs typeface="Roboto Mono"/>
                <a:sym typeface="Roboto Mono"/>
              </a:rPr>
              <a:t>rss</a:t>
            </a:r>
            <a:r>
              <a:rPr lang="en" dirty="0">
                <a:solidFill>
                  <a:srgbClr val="333333"/>
                </a:solidFill>
                <a:latin typeface="Roboto Mono"/>
                <a:ea typeface="Roboto Mono"/>
                <a:cs typeface="Roboto Mono"/>
                <a:sym typeface="Roboto Mono"/>
              </a:rPr>
              <a:t>)</a:t>
            </a:r>
            <a:r>
              <a:rPr lang="en" dirty="0">
                <a:solidFill>
                  <a:srgbClr val="777777"/>
                </a:solidFill>
                <a:latin typeface="Roboto Mono"/>
                <a:ea typeface="Roboto Mono"/>
                <a:cs typeface="Roboto Mono"/>
                <a:sym typeface="Roboto Mono"/>
              </a:rPr>
              <a:t>.</a:t>
            </a:r>
            <a:r>
              <a:rPr lang="en" b="1" dirty="0">
                <a:solidFill>
                  <a:srgbClr val="AA3731"/>
                </a:solidFill>
                <a:latin typeface="Roboto Mono"/>
                <a:ea typeface="Roboto Mono"/>
                <a:cs typeface="Roboto Mono"/>
                <a:sym typeface="Roboto Mono"/>
              </a:rPr>
              <a:t>format</a:t>
            </a:r>
            <a:r>
              <a:rPr lang="en" dirty="0">
                <a:solidFill>
                  <a:srgbClr val="333333"/>
                </a:solidFill>
                <a:latin typeface="Roboto Mono"/>
                <a:ea typeface="Roboto Mono"/>
                <a:cs typeface="Roboto Mono"/>
                <a:sym typeface="Roboto Mono"/>
              </a:rPr>
              <a:t>(</a:t>
            </a:r>
            <a:r>
              <a:rPr lang="en" dirty="0">
                <a:solidFill>
                  <a:srgbClr val="777777"/>
                </a:solidFill>
                <a:latin typeface="Roboto Mono"/>
                <a:ea typeface="Roboto Mono"/>
                <a:cs typeface="Roboto Mono"/>
                <a:sym typeface="Roboto Mono"/>
              </a:rPr>
              <a:t>'</a:t>
            </a:r>
            <a:r>
              <a:rPr lang="en" dirty="0">
                <a:solidFill>
                  <a:srgbClr val="448C27"/>
                </a:solidFill>
                <a:latin typeface="Roboto Mono"/>
                <a:ea typeface="Roboto Mono"/>
                <a:cs typeface="Roboto Mono"/>
                <a:sym typeface="Roboto Mono"/>
              </a:rPr>
              <a:t>0.0 ib</a:t>
            </a:r>
            <a:r>
              <a:rPr lang="en" dirty="0">
                <a:solidFill>
                  <a:srgbClr val="777777"/>
                </a:solidFill>
                <a:latin typeface="Roboto Mono"/>
                <a:ea typeface="Roboto Mono"/>
                <a:cs typeface="Roboto Mono"/>
                <a:sym typeface="Roboto Mono"/>
              </a:rPr>
              <a:t>'</a:t>
            </a:r>
            <a:r>
              <a:rPr lang="en" dirty="0">
                <a:solidFill>
                  <a:srgbClr val="333333"/>
                </a:solidFill>
                <a:latin typeface="Roboto Mono"/>
                <a:ea typeface="Roboto Mono"/>
                <a:cs typeface="Roboto Mono"/>
                <a:sym typeface="Roboto Mono"/>
              </a:rPr>
              <a:t>)</a:t>
            </a:r>
            <a:r>
              <a:rPr lang="en" dirty="0">
                <a:solidFill>
                  <a:srgbClr val="777777"/>
                </a:solidFill>
                <a:latin typeface="Roboto Mono"/>
                <a:ea typeface="Roboto Mono"/>
                <a:cs typeface="Roboto Mono"/>
                <a:sym typeface="Roboto Mono"/>
              </a:rPr>
              <a:t>,</a:t>
            </a:r>
            <a:endParaRPr dirty="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dirty="0">
                <a:solidFill>
                  <a:srgbClr val="333333"/>
                </a:solidFill>
                <a:latin typeface="Roboto Mono"/>
                <a:ea typeface="Roboto Mono"/>
                <a:cs typeface="Roboto Mono"/>
                <a:sym typeface="Roboto Mono"/>
              </a:rPr>
              <a:t>             </a:t>
            </a:r>
            <a:r>
              <a:rPr lang="en" dirty="0">
                <a:solidFill>
                  <a:srgbClr val="777777"/>
                </a:solidFill>
                <a:latin typeface="Roboto Mono"/>
                <a:ea typeface="Roboto Mono"/>
                <a:cs typeface="Roboto Mono"/>
                <a:sym typeface="Roboto Mono"/>
              </a:rPr>
              <a:t>'</a:t>
            </a:r>
            <a:r>
              <a:rPr lang="en" dirty="0">
                <a:solidFill>
                  <a:srgbClr val="448C27"/>
                </a:solidFill>
                <a:latin typeface="Roboto Mono"/>
                <a:ea typeface="Roboto Mono"/>
                <a:cs typeface="Roboto Mono"/>
                <a:sym typeface="Roboto Mono"/>
              </a:rPr>
              <a:t>heapTotal</a:t>
            </a:r>
            <a:r>
              <a:rPr lang="en" dirty="0">
                <a:solidFill>
                  <a:srgbClr val="777777"/>
                </a:solidFill>
                <a:latin typeface="Roboto Mono"/>
                <a:ea typeface="Roboto Mono"/>
                <a:cs typeface="Roboto Mono"/>
                <a:sym typeface="Roboto Mono"/>
              </a:rPr>
              <a:t>',</a:t>
            </a:r>
            <a:r>
              <a:rPr lang="en" dirty="0">
                <a:solidFill>
                  <a:srgbClr val="333333"/>
                </a:solidFill>
                <a:latin typeface="Roboto Mono"/>
                <a:ea typeface="Roboto Mono"/>
                <a:cs typeface="Roboto Mono"/>
                <a:sym typeface="Roboto Mono"/>
              </a:rPr>
              <a:t> </a:t>
            </a:r>
            <a:r>
              <a:rPr lang="en" b="1" dirty="0">
                <a:solidFill>
                  <a:srgbClr val="AA3731"/>
                </a:solidFill>
                <a:latin typeface="Roboto Mono"/>
                <a:ea typeface="Roboto Mono"/>
                <a:cs typeface="Roboto Mono"/>
                <a:sym typeface="Roboto Mono"/>
              </a:rPr>
              <a:t>numeral</a:t>
            </a:r>
            <a:r>
              <a:rPr lang="en" dirty="0">
                <a:solidFill>
                  <a:srgbClr val="333333"/>
                </a:solidFill>
                <a:latin typeface="Roboto Mono"/>
                <a:ea typeface="Roboto Mono"/>
                <a:cs typeface="Roboto Mono"/>
                <a:sym typeface="Roboto Mono"/>
              </a:rPr>
              <a:t>(</a:t>
            </a:r>
            <a:r>
              <a:rPr lang="en" dirty="0">
                <a:solidFill>
                  <a:srgbClr val="7A3E9D"/>
                </a:solidFill>
                <a:latin typeface="Roboto Mono"/>
                <a:ea typeface="Roboto Mono"/>
                <a:cs typeface="Roboto Mono"/>
                <a:sym typeface="Roboto Mono"/>
              </a:rPr>
              <a:t>heapTotal</a:t>
            </a:r>
            <a:r>
              <a:rPr lang="en" dirty="0">
                <a:solidFill>
                  <a:srgbClr val="333333"/>
                </a:solidFill>
                <a:latin typeface="Roboto Mono"/>
                <a:ea typeface="Roboto Mono"/>
                <a:cs typeface="Roboto Mono"/>
                <a:sym typeface="Roboto Mono"/>
              </a:rPr>
              <a:t>)</a:t>
            </a:r>
            <a:r>
              <a:rPr lang="en" dirty="0">
                <a:solidFill>
                  <a:srgbClr val="777777"/>
                </a:solidFill>
                <a:latin typeface="Roboto Mono"/>
                <a:ea typeface="Roboto Mono"/>
                <a:cs typeface="Roboto Mono"/>
                <a:sym typeface="Roboto Mono"/>
              </a:rPr>
              <a:t>.</a:t>
            </a:r>
            <a:r>
              <a:rPr lang="en" b="1" dirty="0">
                <a:solidFill>
                  <a:srgbClr val="AA3731"/>
                </a:solidFill>
                <a:latin typeface="Roboto Mono"/>
                <a:ea typeface="Roboto Mono"/>
                <a:cs typeface="Roboto Mono"/>
                <a:sym typeface="Roboto Mono"/>
              </a:rPr>
              <a:t>format</a:t>
            </a:r>
            <a:r>
              <a:rPr lang="en" dirty="0">
                <a:solidFill>
                  <a:srgbClr val="333333"/>
                </a:solidFill>
                <a:latin typeface="Roboto Mono"/>
                <a:ea typeface="Roboto Mono"/>
                <a:cs typeface="Roboto Mono"/>
                <a:sym typeface="Roboto Mono"/>
              </a:rPr>
              <a:t>(</a:t>
            </a:r>
            <a:r>
              <a:rPr lang="en" dirty="0">
                <a:solidFill>
                  <a:srgbClr val="777777"/>
                </a:solidFill>
                <a:latin typeface="Roboto Mono"/>
                <a:ea typeface="Roboto Mono"/>
                <a:cs typeface="Roboto Mono"/>
                <a:sym typeface="Roboto Mono"/>
              </a:rPr>
              <a:t>'</a:t>
            </a:r>
            <a:r>
              <a:rPr lang="en" dirty="0">
                <a:solidFill>
                  <a:srgbClr val="448C27"/>
                </a:solidFill>
                <a:latin typeface="Roboto Mono"/>
                <a:ea typeface="Roboto Mono"/>
                <a:cs typeface="Roboto Mono"/>
                <a:sym typeface="Roboto Mono"/>
              </a:rPr>
              <a:t>0.0 ib</a:t>
            </a:r>
            <a:r>
              <a:rPr lang="en" dirty="0">
                <a:solidFill>
                  <a:srgbClr val="777777"/>
                </a:solidFill>
                <a:latin typeface="Roboto Mono"/>
                <a:ea typeface="Roboto Mono"/>
                <a:cs typeface="Roboto Mono"/>
                <a:sym typeface="Roboto Mono"/>
              </a:rPr>
              <a:t>'</a:t>
            </a:r>
            <a:r>
              <a:rPr lang="en" dirty="0">
                <a:solidFill>
                  <a:srgbClr val="333333"/>
                </a:solidFill>
                <a:latin typeface="Roboto Mono"/>
                <a:ea typeface="Roboto Mono"/>
                <a:cs typeface="Roboto Mono"/>
                <a:sym typeface="Roboto Mono"/>
              </a:rPr>
              <a:t>))</a:t>
            </a:r>
            <a:r>
              <a:rPr lang="en" dirty="0">
                <a:solidFill>
                  <a:srgbClr val="777777"/>
                </a:solidFill>
                <a:latin typeface="Roboto Mono"/>
                <a:ea typeface="Roboto Mono"/>
                <a:cs typeface="Roboto Mono"/>
                <a:sym typeface="Roboto Mono"/>
              </a:rPr>
              <a:t>;</a:t>
            </a:r>
            <a:endParaRPr dirty="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dirty="0">
                <a:solidFill>
                  <a:srgbClr val="777777"/>
                </a:solidFill>
                <a:latin typeface="Roboto Mono"/>
                <a:ea typeface="Roboto Mono"/>
                <a:cs typeface="Roboto Mono"/>
                <a:sym typeface="Roboto Mono"/>
              </a:rPr>
              <a:t>},</a:t>
            </a:r>
            <a:r>
              <a:rPr lang="en" dirty="0">
                <a:solidFill>
                  <a:srgbClr val="333333"/>
                </a:solidFill>
                <a:latin typeface="Roboto Mono"/>
                <a:ea typeface="Roboto Mono"/>
                <a:cs typeface="Roboto Mono"/>
                <a:sym typeface="Roboto Mono"/>
              </a:rPr>
              <a:t> </a:t>
            </a:r>
            <a:r>
              <a:rPr lang="en" dirty="0">
                <a:solidFill>
                  <a:srgbClr val="AB6526"/>
                </a:solidFill>
                <a:latin typeface="Roboto Mono"/>
                <a:ea typeface="Roboto Mono"/>
                <a:cs typeface="Roboto Mono"/>
                <a:sym typeface="Roboto Mono"/>
              </a:rPr>
              <a:t>5000</a:t>
            </a:r>
            <a:r>
              <a:rPr lang="en" dirty="0">
                <a:solidFill>
                  <a:srgbClr val="333333"/>
                </a:solidFill>
                <a:latin typeface="Roboto Mono"/>
                <a:ea typeface="Roboto Mono"/>
                <a:cs typeface="Roboto Mono"/>
                <a:sym typeface="Roboto Mono"/>
              </a:rPr>
              <a:t>)</a:t>
            </a:r>
            <a:r>
              <a:rPr lang="en" dirty="0">
                <a:solidFill>
                  <a:srgbClr val="777777"/>
                </a:solidFill>
                <a:latin typeface="Roboto Mono"/>
                <a:ea typeface="Roboto Mono"/>
                <a:cs typeface="Roboto Mono"/>
                <a:sym typeface="Roboto Mono"/>
              </a:rPr>
              <a:t>;</a:t>
            </a:r>
            <a:endParaRPr dirty="0">
              <a:solidFill>
                <a:srgbClr val="777777"/>
              </a:solidFill>
              <a:latin typeface="Roboto Mono"/>
              <a:ea typeface="Roboto Mono"/>
              <a:cs typeface="Roboto Mono"/>
              <a:sym typeface="Roboto Mono"/>
            </a:endParaRPr>
          </a:p>
          <a:p>
            <a:pPr marL="0" lvl="0" indent="0" algn="l" rtl="0">
              <a:spcBef>
                <a:spcPts val="0"/>
              </a:spcBef>
              <a:spcAft>
                <a:spcPts val="0"/>
              </a:spcAft>
              <a:buNone/>
            </a:pPr>
            <a:endParaRPr b="1" dirty="0">
              <a:solidFill>
                <a:srgbClr val="AA3731"/>
              </a:solidFill>
              <a:latin typeface="Roboto Mono"/>
              <a:ea typeface="Roboto Mono"/>
              <a:cs typeface="Roboto Mono"/>
              <a:sym typeface="Roboto Mono"/>
            </a:endParaRPr>
          </a:p>
        </p:txBody>
      </p:sp>
      <p:graphicFrame>
        <p:nvGraphicFramePr>
          <p:cNvPr id="173" name="Google Shape;173;p30"/>
          <p:cNvGraphicFramePr/>
          <p:nvPr/>
        </p:nvGraphicFramePr>
        <p:xfrm>
          <a:off x="426275" y="3311875"/>
          <a:ext cx="8551325" cy="1463955"/>
        </p:xfrm>
        <a:graphic>
          <a:graphicData uri="http://schemas.openxmlformats.org/drawingml/2006/table">
            <a:tbl>
              <a:tblPr>
                <a:noFill/>
                <a:tableStyleId>{9596F31C-AD5F-4AE1-B388-45F1CC3B3FCB}</a:tableStyleId>
              </a:tblPr>
              <a:tblGrid>
                <a:gridCol w="1038950">
                  <a:extLst>
                    <a:ext uri="{9D8B030D-6E8A-4147-A177-3AD203B41FA5}">
                      <a16:colId xmlns:a16="http://schemas.microsoft.com/office/drawing/2014/main" val="20000"/>
                    </a:ext>
                  </a:extLst>
                </a:gridCol>
                <a:gridCol w="3225925">
                  <a:extLst>
                    <a:ext uri="{9D8B030D-6E8A-4147-A177-3AD203B41FA5}">
                      <a16:colId xmlns:a16="http://schemas.microsoft.com/office/drawing/2014/main" val="20001"/>
                    </a:ext>
                  </a:extLst>
                </a:gridCol>
                <a:gridCol w="1200575">
                  <a:extLst>
                    <a:ext uri="{9D8B030D-6E8A-4147-A177-3AD203B41FA5}">
                      <a16:colId xmlns:a16="http://schemas.microsoft.com/office/drawing/2014/main" val="20002"/>
                    </a:ext>
                  </a:extLst>
                </a:gridCol>
                <a:gridCol w="3085875">
                  <a:extLst>
                    <a:ext uri="{9D8B030D-6E8A-4147-A177-3AD203B41FA5}">
                      <a16:colId xmlns:a16="http://schemas.microsoft.com/office/drawing/2014/main" val="20003"/>
                    </a:ext>
                  </a:extLst>
                </a:gridCol>
              </a:tblGrid>
              <a:tr h="812000">
                <a:tc>
                  <a:txBody>
                    <a:bodyPr/>
                    <a:lstStyle/>
                    <a:p>
                      <a:pPr marL="0" lvl="0" indent="0" algn="l" rtl="0">
                        <a:spcBef>
                          <a:spcPts val="0"/>
                        </a:spcBef>
                        <a:spcAft>
                          <a:spcPts val="0"/>
                        </a:spcAft>
                        <a:buNone/>
                      </a:pPr>
                      <a:r>
                        <a:rPr lang="en">
                          <a:latin typeface="Roboto"/>
                          <a:ea typeface="Roboto"/>
                          <a:cs typeface="Roboto"/>
                          <a:sym typeface="Roboto"/>
                        </a:rPr>
                        <a:t>rss</a:t>
                      </a:r>
                      <a:endParaRPr>
                        <a:latin typeface="Roboto"/>
                        <a:ea typeface="Roboto"/>
                        <a:cs typeface="Roboto"/>
                        <a:sym typeface="Roboto"/>
                      </a:endParaRPr>
                    </a:p>
                  </a:txBody>
                  <a:tcPr marL="91425" marR="91425" marT="91425" marB="91425">
                    <a:solidFill>
                      <a:srgbClr val="C9DAF8"/>
                    </a:solidFill>
                  </a:tcPr>
                </a:tc>
                <a:tc>
                  <a:txBody>
                    <a:bodyPr/>
                    <a:lstStyle/>
                    <a:p>
                      <a:pPr marL="0" lvl="0" indent="0" algn="l" rtl="0">
                        <a:spcBef>
                          <a:spcPts val="0"/>
                        </a:spcBef>
                        <a:spcAft>
                          <a:spcPts val="0"/>
                        </a:spcAft>
                        <a:buNone/>
                      </a:pPr>
                      <a:r>
                        <a:rPr lang="en" dirty="0">
                          <a:latin typeface="Roboto"/>
                          <a:ea typeface="Roboto"/>
                          <a:cs typeface="Roboto"/>
                          <a:sym typeface="Roboto"/>
                        </a:rPr>
                        <a:t>Resident Set Size. The amount of RAM your node process is consuming.</a:t>
                      </a: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
                          <a:latin typeface="Roboto"/>
                          <a:ea typeface="Roboto"/>
                          <a:cs typeface="Roboto"/>
                          <a:sym typeface="Roboto"/>
                        </a:rPr>
                        <a:t>heapTotal</a:t>
                      </a:r>
                      <a:endParaRPr>
                        <a:latin typeface="Roboto"/>
                        <a:ea typeface="Roboto"/>
                        <a:cs typeface="Roboto"/>
                        <a:sym typeface="Roboto"/>
                      </a:endParaRPr>
                    </a:p>
                  </a:txBody>
                  <a:tcPr marL="91425" marR="91425" marT="91425" marB="91425">
                    <a:solidFill>
                      <a:srgbClr val="CFE2F3"/>
                    </a:solidFill>
                  </a:tcPr>
                </a:tc>
                <a:tc>
                  <a:txBody>
                    <a:bodyPr/>
                    <a:lstStyle/>
                    <a:p>
                      <a:pPr marL="0" lvl="0" indent="0" algn="l" rtl="0">
                        <a:spcBef>
                          <a:spcPts val="0"/>
                        </a:spcBef>
                        <a:spcAft>
                          <a:spcPts val="0"/>
                        </a:spcAft>
                        <a:buNone/>
                      </a:pPr>
                      <a:r>
                        <a:rPr lang="en">
                          <a:latin typeface="Roboto"/>
                          <a:ea typeface="Roboto"/>
                          <a:cs typeface="Roboto"/>
                          <a:sym typeface="Roboto"/>
                        </a:rPr>
                        <a:t>Total space </a:t>
                      </a:r>
                      <a:r>
                        <a:rPr lang="en" i="1">
                          <a:latin typeface="Roboto"/>
                          <a:ea typeface="Roboto"/>
                          <a:cs typeface="Roboto"/>
                          <a:sym typeface="Roboto"/>
                        </a:rPr>
                        <a:t>available</a:t>
                      </a:r>
                      <a:r>
                        <a:rPr lang="en">
                          <a:latin typeface="Roboto"/>
                          <a:ea typeface="Roboto"/>
                          <a:cs typeface="Roboto"/>
                          <a:sym typeface="Roboto"/>
                        </a:rPr>
                        <a:t> for JavaScript objects </a:t>
                      </a:r>
                      <a:r>
                        <a:rPr lang="en" i="1">
                          <a:latin typeface="Roboto"/>
                          <a:ea typeface="Roboto"/>
                          <a:cs typeface="Roboto"/>
                          <a:sym typeface="Roboto"/>
                        </a:rPr>
                        <a:t>presently</a:t>
                      </a:r>
                      <a:r>
                        <a:rPr lang="en">
                          <a:latin typeface="Roboto"/>
                          <a:ea typeface="Roboto"/>
                          <a:cs typeface="Roboto"/>
                          <a:sym typeface="Roboto"/>
                        </a:rPr>
                        <a:t>.</a:t>
                      </a:r>
                      <a:endParaRPr>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641025">
                <a:tc>
                  <a:txBody>
                    <a:bodyPr/>
                    <a:lstStyle/>
                    <a:p>
                      <a:pPr marL="0" lvl="0" indent="0" algn="l" rtl="0">
                        <a:spcBef>
                          <a:spcPts val="0"/>
                        </a:spcBef>
                        <a:spcAft>
                          <a:spcPts val="0"/>
                        </a:spcAft>
                        <a:buNone/>
                      </a:pPr>
                      <a:r>
                        <a:rPr lang="en">
                          <a:latin typeface="Roboto"/>
                          <a:ea typeface="Roboto"/>
                          <a:cs typeface="Roboto"/>
                          <a:sym typeface="Roboto"/>
                        </a:rPr>
                        <a:t>external</a:t>
                      </a:r>
                      <a:endParaRPr>
                        <a:latin typeface="Roboto"/>
                        <a:ea typeface="Roboto"/>
                        <a:cs typeface="Roboto"/>
                        <a:sym typeface="Roboto"/>
                      </a:endParaRPr>
                    </a:p>
                  </a:txBody>
                  <a:tcPr marL="91425" marR="91425" marT="91425" marB="91425">
                    <a:solidFill>
                      <a:srgbClr val="C9DAF8"/>
                    </a:solidFill>
                  </a:tcPr>
                </a:tc>
                <a:tc>
                  <a:txBody>
                    <a:bodyPr/>
                    <a:lstStyle/>
                    <a:p>
                      <a:pPr marL="0" lvl="0" indent="0" algn="l" rtl="0">
                        <a:spcBef>
                          <a:spcPts val="0"/>
                        </a:spcBef>
                        <a:spcAft>
                          <a:spcPts val="0"/>
                        </a:spcAft>
                        <a:buNone/>
                      </a:pPr>
                      <a:r>
                        <a:rPr lang="en">
                          <a:latin typeface="Roboto"/>
                          <a:ea typeface="Roboto"/>
                          <a:cs typeface="Roboto"/>
                          <a:sym typeface="Roboto"/>
                        </a:rPr>
                        <a:t>Amount of memory consumed by off-heap data (buffers) used by Node.</a:t>
                      </a:r>
                      <a:endParaRPr>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
                          <a:latin typeface="Roboto"/>
                          <a:ea typeface="Roboto"/>
                          <a:cs typeface="Roboto"/>
                          <a:sym typeface="Roboto"/>
                        </a:rPr>
                        <a:t>heapUsed</a:t>
                      </a:r>
                      <a:endParaRPr>
                        <a:latin typeface="Roboto"/>
                        <a:ea typeface="Roboto"/>
                        <a:cs typeface="Roboto"/>
                        <a:sym typeface="Roboto"/>
                      </a:endParaRPr>
                    </a:p>
                  </a:txBody>
                  <a:tcPr marL="91425" marR="91425" marT="91425" marB="91425">
                    <a:solidFill>
                      <a:srgbClr val="CFE2F3"/>
                    </a:solidFill>
                  </a:tcPr>
                </a:tc>
                <a:tc>
                  <a:txBody>
                    <a:bodyPr/>
                    <a:lstStyle/>
                    <a:p>
                      <a:pPr marL="0" lvl="0" indent="0" algn="l" rtl="0">
                        <a:spcBef>
                          <a:spcPts val="0"/>
                        </a:spcBef>
                        <a:spcAft>
                          <a:spcPts val="0"/>
                        </a:spcAft>
                        <a:buNone/>
                      </a:pPr>
                      <a:r>
                        <a:rPr lang="en" dirty="0">
                          <a:latin typeface="Roboto"/>
                          <a:ea typeface="Roboto"/>
                          <a:cs typeface="Roboto"/>
                          <a:sym typeface="Roboto"/>
                        </a:rPr>
                        <a:t>Total space </a:t>
                      </a:r>
                      <a:r>
                        <a:rPr lang="en" i="1" dirty="0">
                          <a:latin typeface="Roboto"/>
                          <a:ea typeface="Roboto"/>
                          <a:cs typeface="Roboto"/>
                          <a:sym typeface="Roboto"/>
                        </a:rPr>
                        <a:t>occupied</a:t>
                      </a:r>
                      <a:r>
                        <a:rPr lang="en" dirty="0">
                          <a:latin typeface="Roboto"/>
                          <a:ea typeface="Roboto"/>
                          <a:cs typeface="Roboto"/>
                          <a:sym typeface="Roboto"/>
                        </a:rPr>
                        <a:t> by JavaScript objects </a:t>
                      </a:r>
                      <a:r>
                        <a:rPr lang="en" i="1" dirty="0">
                          <a:latin typeface="Roboto"/>
                          <a:ea typeface="Roboto"/>
                          <a:cs typeface="Roboto"/>
                          <a:sym typeface="Roboto"/>
                        </a:rPr>
                        <a:t>presently</a:t>
                      </a:r>
                      <a:r>
                        <a:rPr lang="en" dirty="0">
                          <a:latin typeface="Roboto"/>
                          <a:ea typeface="Roboto"/>
                          <a:cs typeface="Roboto"/>
                          <a:sym typeface="Roboto"/>
                        </a:rPr>
                        <a:t>.</a:t>
                      </a:r>
                      <a:endParaRPr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bl>
          </a:graphicData>
        </a:graphic>
      </p:graphicFrame>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C966B49-700E-4AE6-9457-D6EC2EF7B196}"/>
                  </a:ext>
                </a:extLst>
              </p14:cNvPr>
              <p14:cNvContentPartPr/>
              <p14:nvPr/>
            </p14:nvContentPartPr>
            <p14:xfrm>
              <a:off x="318960" y="1490760"/>
              <a:ext cx="1286280" cy="1376640"/>
            </p14:xfrm>
          </p:contentPart>
        </mc:Choice>
        <mc:Fallback>
          <p:pic>
            <p:nvPicPr>
              <p:cNvPr id="2" name="Ink 1">
                <a:extLst>
                  <a:ext uri="{FF2B5EF4-FFF2-40B4-BE49-F238E27FC236}">
                    <a16:creationId xmlns:a16="http://schemas.microsoft.com/office/drawing/2014/main" id="{2C966B49-700E-4AE6-9457-D6EC2EF7B196}"/>
                  </a:ext>
                </a:extLst>
              </p:cNvPr>
              <p:cNvPicPr/>
              <p:nvPr/>
            </p:nvPicPr>
            <p:blipFill>
              <a:blip r:embed="rId4"/>
              <a:stretch>
                <a:fillRect/>
              </a:stretch>
            </p:blipFill>
            <p:spPr>
              <a:xfrm>
                <a:off x="303120" y="1427400"/>
                <a:ext cx="1317600" cy="1503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00BDB79F-A456-47B8-816D-6EA78CA40DE5}"/>
                  </a:ext>
                </a:extLst>
              </p14:cNvPr>
              <p14:cNvContentPartPr/>
              <p14:nvPr/>
            </p14:nvContentPartPr>
            <p14:xfrm>
              <a:off x="399960" y="995400"/>
              <a:ext cx="7210800" cy="2000520"/>
            </p14:xfrm>
          </p:contentPart>
        </mc:Choice>
        <mc:Fallback>
          <p:pic>
            <p:nvPicPr>
              <p:cNvPr id="3" name="Ink 2">
                <a:extLst>
                  <a:ext uri="{FF2B5EF4-FFF2-40B4-BE49-F238E27FC236}">
                    <a16:creationId xmlns:a16="http://schemas.microsoft.com/office/drawing/2014/main" id="{00BDB79F-A456-47B8-816D-6EA78CA40DE5}"/>
                  </a:ext>
                </a:extLst>
              </p:cNvPr>
              <p:cNvPicPr/>
              <p:nvPr/>
            </p:nvPicPr>
            <p:blipFill>
              <a:blip r:embed="rId6"/>
              <a:stretch>
                <a:fillRect/>
              </a:stretch>
            </p:blipFill>
            <p:spPr>
              <a:xfrm>
                <a:off x="384120" y="932040"/>
                <a:ext cx="7242120" cy="2127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17F53ADF-FAED-4D1B-8B91-28F037146ECE}"/>
                  </a:ext>
                </a:extLst>
              </p14:cNvPr>
              <p14:cNvContentPartPr/>
              <p14:nvPr/>
            </p14:nvContentPartPr>
            <p14:xfrm>
              <a:off x="528480" y="3519360"/>
              <a:ext cx="195840" cy="360"/>
            </p14:xfrm>
          </p:contentPart>
        </mc:Choice>
        <mc:Fallback>
          <p:pic>
            <p:nvPicPr>
              <p:cNvPr id="4" name="Ink 3">
                <a:extLst>
                  <a:ext uri="{FF2B5EF4-FFF2-40B4-BE49-F238E27FC236}">
                    <a16:creationId xmlns:a16="http://schemas.microsoft.com/office/drawing/2014/main" id="{17F53ADF-FAED-4D1B-8B91-28F037146ECE}"/>
                  </a:ext>
                </a:extLst>
              </p:cNvPr>
              <p:cNvPicPr/>
              <p:nvPr/>
            </p:nvPicPr>
            <p:blipFill>
              <a:blip r:embed="rId8"/>
              <a:stretch>
                <a:fillRect/>
              </a:stretch>
            </p:blipFill>
            <p:spPr>
              <a:xfrm>
                <a:off x="512640" y="3456000"/>
                <a:ext cx="2271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2AF6B5B8-54E8-461D-BE0A-9173C4B87A14}"/>
                  </a:ext>
                </a:extLst>
              </p14:cNvPr>
              <p14:cNvContentPartPr/>
              <p14:nvPr/>
            </p14:nvContentPartPr>
            <p14:xfrm>
              <a:off x="1528920" y="3433680"/>
              <a:ext cx="1300320" cy="33840"/>
            </p14:xfrm>
          </p:contentPart>
        </mc:Choice>
        <mc:Fallback>
          <p:pic>
            <p:nvPicPr>
              <p:cNvPr id="5" name="Ink 4">
                <a:extLst>
                  <a:ext uri="{FF2B5EF4-FFF2-40B4-BE49-F238E27FC236}">
                    <a16:creationId xmlns:a16="http://schemas.microsoft.com/office/drawing/2014/main" id="{2AF6B5B8-54E8-461D-BE0A-9173C4B87A14}"/>
                  </a:ext>
                </a:extLst>
              </p:cNvPr>
              <p:cNvPicPr/>
              <p:nvPr/>
            </p:nvPicPr>
            <p:blipFill>
              <a:blip r:embed="rId10"/>
              <a:stretch>
                <a:fillRect/>
              </a:stretch>
            </p:blipFill>
            <p:spPr>
              <a:xfrm>
                <a:off x="1513080" y="3370320"/>
                <a:ext cx="133164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Ink 5">
                <a:extLst>
                  <a:ext uri="{FF2B5EF4-FFF2-40B4-BE49-F238E27FC236}">
                    <a16:creationId xmlns:a16="http://schemas.microsoft.com/office/drawing/2014/main" id="{04C2C1D5-7333-41AF-AD26-C877B400158A}"/>
                  </a:ext>
                </a:extLst>
              </p14:cNvPr>
              <p14:cNvContentPartPr/>
              <p14:nvPr/>
            </p14:nvContentPartPr>
            <p14:xfrm>
              <a:off x="2533680" y="3767040"/>
              <a:ext cx="360" cy="360"/>
            </p14:xfrm>
          </p:contentPart>
        </mc:Choice>
        <mc:Fallback>
          <p:pic>
            <p:nvPicPr>
              <p:cNvPr id="6" name="Ink 5">
                <a:extLst>
                  <a:ext uri="{FF2B5EF4-FFF2-40B4-BE49-F238E27FC236}">
                    <a16:creationId xmlns:a16="http://schemas.microsoft.com/office/drawing/2014/main" id="{04C2C1D5-7333-41AF-AD26-C877B400158A}"/>
                  </a:ext>
                </a:extLst>
              </p:cNvPr>
              <p:cNvPicPr/>
              <p:nvPr/>
            </p:nvPicPr>
            <p:blipFill>
              <a:blip r:embed="rId12"/>
              <a:stretch>
                <a:fillRect/>
              </a:stretch>
            </p:blipFill>
            <p:spPr>
              <a:xfrm>
                <a:off x="2517840" y="370368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Ink 6">
                <a:extLst>
                  <a:ext uri="{FF2B5EF4-FFF2-40B4-BE49-F238E27FC236}">
                    <a16:creationId xmlns:a16="http://schemas.microsoft.com/office/drawing/2014/main" id="{314208C5-A903-4E8B-B7A3-A1562DC63DC1}"/>
                  </a:ext>
                </a:extLst>
              </p14:cNvPr>
              <p14:cNvContentPartPr/>
              <p14:nvPr/>
            </p14:nvContentPartPr>
            <p14:xfrm>
              <a:off x="1419120" y="3652920"/>
              <a:ext cx="3134160" cy="138240"/>
            </p14:xfrm>
          </p:contentPart>
        </mc:Choice>
        <mc:Fallback>
          <p:pic>
            <p:nvPicPr>
              <p:cNvPr id="7" name="Ink 6">
                <a:extLst>
                  <a:ext uri="{FF2B5EF4-FFF2-40B4-BE49-F238E27FC236}">
                    <a16:creationId xmlns:a16="http://schemas.microsoft.com/office/drawing/2014/main" id="{314208C5-A903-4E8B-B7A3-A1562DC63DC1}"/>
                  </a:ext>
                </a:extLst>
              </p:cNvPr>
              <p:cNvPicPr/>
              <p:nvPr/>
            </p:nvPicPr>
            <p:blipFill>
              <a:blip r:embed="rId14"/>
              <a:stretch>
                <a:fillRect/>
              </a:stretch>
            </p:blipFill>
            <p:spPr>
              <a:xfrm>
                <a:off x="1403280" y="3589560"/>
                <a:ext cx="316548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Ink 7">
                <a:extLst>
                  <a:ext uri="{FF2B5EF4-FFF2-40B4-BE49-F238E27FC236}">
                    <a16:creationId xmlns:a16="http://schemas.microsoft.com/office/drawing/2014/main" id="{FB3602FA-33E2-4F4A-815B-D521E5836C2B}"/>
                  </a:ext>
                </a:extLst>
              </p14:cNvPr>
              <p14:cNvContentPartPr/>
              <p14:nvPr/>
            </p14:nvContentPartPr>
            <p14:xfrm>
              <a:off x="2967120" y="3471840"/>
              <a:ext cx="1009800" cy="24120"/>
            </p14:xfrm>
          </p:contentPart>
        </mc:Choice>
        <mc:Fallback>
          <p:pic>
            <p:nvPicPr>
              <p:cNvPr id="8" name="Ink 7">
                <a:extLst>
                  <a:ext uri="{FF2B5EF4-FFF2-40B4-BE49-F238E27FC236}">
                    <a16:creationId xmlns:a16="http://schemas.microsoft.com/office/drawing/2014/main" id="{FB3602FA-33E2-4F4A-815B-D521E5836C2B}"/>
                  </a:ext>
                </a:extLst>
              </p:cNvPr>
              <p:cNvPicPr/>
              <p:nvPr/>
            </p:nvPicPr>
            <p:blipFill>
              <a:blip r:embed="rId16"/>
              <a:stretch>
                <a:fillRect/>
              </a:stretch>
            </p:blipFill>
            <p:spPr>
              <a:xfrm>
                <a:off x="2951280" y="3408480"/>
                <a:ext cx="10411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Ink 8">
                <a:extLst>
                  <a:ext uri="{FF2B5EF4-FFF2-40B4-BE49-F238E27FC236}">
                    <a16:creationId xmlns:a16="http://schemas.microsoft.com/office/drawing/2014/main" id="{57FF198C-1F68-4CAE-A0FF-DE218514F954}"/>
                  </a:ext>
                </a:extLst>
              </p14:cNvPr>
              <p14:cNvContentPartPr/>
              <p14:nvPr/>
            </p14:nvContentPartPr>
            <p14:xfrm>
              <a:off x="4762440" y="3481560"/>
              <a:ext cx="1053000" cy="19080"/>
            </p14:xfrm>
          </p:contentPart>
        </mc:Choice>
        <mc:Fallback>
          <p:pic>
            <p:nvPicPr>
              <p:cNvPr id="9" name="Ink 8">
                <a:extLst>
                  <a:ext uri="{FF2B5EF4-FFF2-40B4-BE49-F238E27FC236}">
                    <a16:creationId xmlns:a16="http://schemas.microsoft.com/office/drawing/2014/main" id="{57FF198C-1F68-4CAE-A0FF-DE218514F954}"/>
                  </a:ext>
                </a:extLst>
              </p:cNvPr>
              <p:cNvPicPr/>
              <p:nvPr/>
            </p:nvPicPr>
            <p:blipFill>
              <a:blip r:embed="rId18"/>
              <a:stretch>
                <a:fillRect/>
              </a:stretch>
            </p:blipFill>
            <p:spPr>
              <a:xfrm>
                <a:off x="4746600" y="3418200"/>
                <a:ext cx="108432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Ink 9">
                <a:extLst>
                  <a:ext uri="{FF2B5EF4-FFF2-40B4-BE49-F238E27FC236}">
                    <a16:creationId xmlns:a16="http://schemas.microsoft.com/office/drawing/2014/main" id="{A7DF3E7C-4543-4EFC-9744-38AF75F9A772}"/>
                  </a:ext>
                </a:extLst>
              </p14:cNvPr>
              <p14:cNvContentPartPr/>
              <p14:nvPr/>
            </p14:nvContentPartPr>
            <p14:xfrm>
              <a:off x="6067440" y="3438360"/>
              <a:ext cx="1719720" cy="362520"/>
            </p14:xfrm>
          </p:contentPart>
        </mc:Choice>
        <mc:Fallback>
          <p:pic>
            <p:nvPicPr>
              <p:cNvPr id="10" name="Ink 9">
                <a:extLst>
                  <a:ext uri="{FF2B5EF4-FFF2-40B4-BE49-F238E27FC236}">
                    <a16:creationId xmlns:a16="http://schemas.microsoft.com/office/drawing/2014/main" id="{A7DF3E7C-4543-4EFC-9744-38AF75F9A772}"/>
                  </a:ext>
                </a:extLst>
              </p:cNvPr>
              <p:cNvPicPr/>
              <p:nvPr/>
            </p:nvPicPr>
            <p:blipFill>
              <a:blip r:embed="rId20"/>
              <a:stretch>
                <a:fillRect/>
              </a:stretch>
            </p:blipFill>
            <p:spPr>
              <a:xfrm>
                <a:off x="6051600" y="3375000"/>
                <a:ext cx="1751040" cy="489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Ink 10">
                <a:extLst>
                  <a:ext uri="{FF2B5EF4-FFF2-40B4-BE49-F238E27FC236}">
                    <a16:creationId xmlns:a16="http://schemas.microsoft.com/office/drawing/2014/main" id="{71F92295-7E4A-46EC-9CD7-FB145B748D1F}"/>
                  </a:ext>
                </a:extLst>
              </p14:cNvPr>
              <p14:cNvContentPartPr/>
              <p14:nvPr/>
            </p14:nvContentPartPr>
            <p14:xfrm>
              <a:off x="4681440" y="4338720"/>
              <a:ext cx="919440" cy="71640"/>
            </p14:xfrm>
          </p:contentPart>
        </mc:Choice>
        <mc:Fallback>
          <p:pic>
            <p:nvPicPr>
              <p:cNvPr id="11" name="Ink 10">
                <a:extLst>
                  <a:ext uri="{FF2B5EF4-FFF2-40B4-BE49-F238E27FC236}">
                    <a16:creationId xmlns:a16="http://schemas.microsoft.com/office/drawing/2014/main" id="{71F92295-7E4A-46EC-9CD7-FB145B748D1F}"/>
                  </a:ext>
                </a:extLst>
              </p:cNvPr>
              <p:cNvPicPr/>
              <p:nvPr/>
            </p:nvPicPr>
            <p:blipFill>
              <a:blip r:embed="rId22"/>
              <a:stretch>
                <a:fillRect/>
              </a:stretch>
            </p:blipFill>
            <p:spPr>
              <a:xfrm>
                <a:off x="4665600" y="4275360"/>
                <a:ext cx="95076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Ink 11">
                <a:extLst>
                  <a:ext uri="{FF2B5EF4-FFF2-40B4-BE49-F238E27FC236}">
                    <a16:creationId xmlns:a16="http://schemas.microsoft.com/office/drawing/2014/main" id="{7A5351AE-4144-4D13-92ED-462A79A19288}"/>
                  </a:ext>
                </a:extLst>
              </p14:cNvPr>
              <p14:cNvContentPartPr/>
              <p14:nvPr/>
            </p14:nvContentPartPr>
            <p14:xfrm>
              <a:off x="7072200" y="4348080"/>
              <a:ext cx="405360" cy="14760"/>
            </p14:xfrm>
          </p:contentPart>
        </mc:Choice>
        <mc:Fallback>
          <p:pic>
            <p:nvPicPr>
              <p:cNvPr id="12" name="Ink 11">
                <a:extLst>
                  <a:ext uri="{FF2B5EF4-FFF2-40B4-BE49-F238E27FC236}">
                    <a16:creationId xmlns:a16="http://schemas.microsoft.com/office/drawing/2014/main" id="{7A5351AE-4144-4D13-92ED-462A79A19288}"/>
                  </a:ext>
                </a:extLst>
              </p:cNvPr>
              <p:cNvPicPr/>
              <p:nvPr/>
            </p:nvPicPr>
            <p:blipFill>
              <a:blip r:embed="rId24"/>
              <a:stretch>
                <a:fillRect/>
              </a:stretch>
            </p:blipFill>
            <p:spPr>
              <a:xfrm>
                <a:off x="7056360" y="4284720"/>
                <a:ext cx="43668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Ink 12">
                <a:extLst>
                  <a:ext uri="{FF2B5EF4-FFF2-40B4-BE49-F238E27FC236}">
                    <a16:creationId xmlns:a16="http://schemas.microsoft.com/office/drawing/2014/main" id="{3BCEDDF5-0FBE-4E1A-83E7-6733D2F6E251}"/>
                  </a:ext>
                </a:extLst>
              </p14:cNvPr>
              <p14:cNvContentPartPr/>
              <p14:nvPr/>
            </p14:nvContentPartPr>
            <p14:xfrm>
              <a:off x="7267680" y="3529080"/>
              <a:ext cx="228960" cy="19440"/>
            </p14:xfrm>
          </p:contentPart>
        </mc:Choice>
        <mc:Fallback>
          <p:pic>
            <p:nvPicPr>
              <p:cNvPr id="13" name="Ink 12">
                <a:extLst>
                  <a:ext uri="{FF2B5EF4-FFF2-40B4-BE49-F238E27FC236}">
                    <a16:creationId xmlns:a16="http://schemas.microsoft.com/office/drawing/2014/main" id="{3BCEDDF5-0FBE-4E1A-83E7-6733D2F6E251}"/>
                  </a:ext>
                </a:extLst>
              </p:cNvPr>
              <p:cNvPicPr/>
              <p:nvPr/>
            </p:nvPicPr>
            <p:blipFill>
              <a:blip r:embed="rId26"/>
              <a:stretch>
                <a:fillRect/>
              </a:stretch>
            </p:blipFill>
            <p:spPr>
              <a:xfrm>
                <a:off x="7251840" y="3465720"/>
                <a:ext cx="26028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Ink 13">
                <a:extLst>
                  <a:ext uri="{FF2B5EF4-FFF2-40B4-BE49-F238E27FC236}">
                    <a16:creationId xmlns:a16="http://schemas.microsoft.com/office/drawing/2014/main" id="{CFBF3079-F878-47F0-B850-8CF1D7ECE98D}"/>
                  </a:ext>
                </a:extLst>
              </p14:cNvPr>
              <p14:cNvContentPartPr/>
              <p14:nvPr/>
            </p14:nvContentPartPr>
            <p14:xfrm>
              <a:off x="1657440" y="4272120"/>
              <a:ext cx="2600640" cy="466920"/>
            </p14:xfrm>
          </p:contentPart>
        </mc:Choice>
        <mc:Fallback>
          <p:pic>
            <p:nvPicPr>
              <p:cNvPr id="14" name="Ink 13">
                <a:extLst>
                  <a:ext uri="{FF2B5EF4-FFF2-40B4-BE49-F238E27FC236}">
                    <a16:creationId xmlns:a16="http://schemas.microsoft.com/office/drawing/2014/main" id="{CFBF3079-F878-47F0-B850-8CF1D7ECE98D}"/>
                  </a:ext>
                </a:extLst>
              </p:cNvPr>
              <p:cNvPicPr/>
              <p:nvPr/>
            </p:nvPicPr>
            <p:blipFill>
              <a:blip r:embed="rId28"/>
              <a:stretch>
                <a:fillRect/>
              </a:stretch>
            </p:blipFill>
            <p:spPr>
              <a:xfrm>
                <a:off x="1641600" y="4208760"/>
                <a:ext cx="2631960" cy="5936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 name="Ink 14">
                <a:extLst>
                  <a:ext uri="{FF2B5EF4-FFF2-40B4-BE49-F238E27FC236}">
                    <a16:creationId xmlns:a16="http://schemas.microsoft.com/office/drawing/2014/main" id="{C5F4B631-9050-4045-B31E-CAD61996ECA5}"/>
                  </a:ext>
                </a:extLst>
              </p14:cNvPr>
              <p14:cNvContentPartPr/>
              <p14:nvPr/>
            </p14:nvContentPartPr>
            <p14:xfrm>
              <a:off x="3362400" y="1800360"/>
              <a:ext cx="2291040" cy="38160"/>
            </p14:xfrm>
          </p:contentPart>
        </mc:Choice>
        <mc:Fallback>
          <p:pic>
            <p:nvPicPr>
              <p:cNvPr id="15" name="Ink 14">
                <a:extLst>
                  <a:ext uri="{FF2B5EF4-FFF2-40B4-BE49-F238E27FC236}">
                    <a16:creationId xmlns:a16="http://schemas.microsoft.com/office/drawing/2014/main" id="{C5F4B631-9050-4045-B31E-CAD61996ECA5}"/>
                  </a:ext>
                </a:extLst>
              </p:cNvPr>
              <p:cNvPicPr/>
              <p:nvPr/>
            </p:nvPicPr>
            <p:blipFill>
              <a:blip r:embed="rId30"/>
              <a:stretch>
                <a:fillRect/>
              </a:stretch>
            </p:blipFill>
            <p:spPr>
              <a:xfrm>
                <a:off x="3346560" y="1737000"/>
                <a:ext cx="232236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6" name="Ink 15">
                <a:extLst>
                  <a:ext uri="{FF2B5EF4-FFF2-40B4-BE49-F238E27FC236}">
                    <a16:creationId xmlns:a16="http://schemas.microsoft.com/office/drawing/2014/main" id="{548AAD21-F9D5-4F9D-B2E7-26E408DCAB19}"/>
                  </a:ext>
                </a:extLst>
              </p14:cNvPr>
              <p14:cNvContentPartPr/>
              <p14:nvPr/>
            </p14:nvContentPartPr>
            <p14:xfrm>
              <a:off x="3057480" y="1728720"/>
              <a:ext cx="2595960" cy="338400"/>
            </p14:xfrm>
          </p:contentPart>
        </mc:Choice>
        <mc:Fallback>
          <p:pic>
            <p:nvPicPr>
              <p:cNvPr id="16" name="Ink 15">
                <a:extLst>
                  <a:ext uri="{FF2B5EF4-FFF2-40B4-BE49-F238E27FC236}">
                    <a16:creationId xmlns:a16="http://schemas.microsoft.com/office/drawing/2014/main" id="{548AAD21-F9D5-4F9D-B2E7-26E408DCAB19}"/>
                  </a:ext>
                </a:extLst>
              </p:cNvPr>
              <p:cNvPicPr/>
              <p:nvPr/>
            </p:nvPicPr>
            <p:blipFill>
              <a:blip r:embed="rId32"/>
              <a:stretch>
                <a:fillRect/>
              </a:stretch>
            </p:blipFill>
            <p:spPr>
              <a:xfrm>
                <a:off x="3041640" y="1665360"/>
                <a:ext cx="2627280" cy="46512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Heap Snapshots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Heap Snapshots</a:t>
            </a:r>
            <a:endParaRPr/>
          </a:p>
        </p:txBody>
      </p:sp>
      <p:pic>
        <p:nvPicPr>
          <p:cNvPr id="184" name="Google Shape;184;p32"/>
          <p:cNvPicPr preferRelativeResize="0"/>
          <p:nvPr/>
        </p:nvPicPr>
        <p:blipFill>
          <a:blip r:embed="rId3">
            <a:alphaModFix/>
          </a:blip>
          <a:stretch>
            <a:fillRect/>
          </a:stretch>
        </p:blipFill>
        <p:spPr>
          <a:xfrm>
            <a:off x="1137672" y="174575"/>
            <a:ext cx="6868649" cy="4487851"/>
          </a:xfrm>
          <a:prstGeom prst="rect">
            <a:avLst/>
          </a:prstGeom>
          <a:noFill/>
          <a:ln>
            <a:noFill/>
          </a:ln>
        </p:spPr>
      </p:pic>
      <p:sp>
        <p:nvSpPr>
          <p:cNvPr id="185" name="Google Shape;185;p32"/>
          <p:cNvSpPr/>
          <p:nvPr/>
        </p:nvSpPr>
        <p:spPr>
          <a:xfrm>
            <a:off x="6692502" y="29102"/>
            <a:ext cx="1626426" cy="1365984"/>
          </a:xfrm>
          <a:prstGeom prst="irregularSeal1">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DEMO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is worth a thousand words</a:t>
            </a:r>
            <a:endParaRPr/>
          </a:p>
        </p:txBody>
      </p:sp>
      <p:pic>
        <p:nvPicPr>
          <p:cNvPr id="79" name="Google Shape;79;p15"/>
          <p:cNvPicPr preferRelativeResize="0"/>
          <p:nvPr/>
        </p:nvPicPr>
        <p:blipFill>
          <a:blip r:embed="rId3">
            <a:alphaModFix/>
          </a:blip>
          <a:stretch>
            <a:fillRect/>
          </a:stretch>
        </p:blipFill>
        <p:spPr>
          <a:xfrm>
            <a:off x="683925" y="856412"/>
            <a:ext cx="7776150" cy="34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Heap Snapshots</a:t>
            </a:r>
            <a:endParaRPr/>
          </a:p>
        </p:txBody>
      </p:sp>
      <p:sp>
        <p:nvSpPr>
          <p:cNvPr id="191" name="Google Shape;191;p3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Gives you a snapshot with all live JavaScript objects</a:t>
            </a:r>
            <a:endParaRPr/>
          </a:p>
          <a:p>
            <a:pPr marL="914400" lvl="1" indent="-317500" algn="l" rtl="0">
              <a:spcBef>
                <a:spcPts val="0"/>
              </a:spcBef>
              <a:spcAft>
                <a:spcPts val="0"/>
              </a:spcAft>
              <a:buSzPts val="1400"/>
              <a:buChar char="○"/>
            </a:pPr>
            <a:r>
              <a:rPr lang="en"/>
              <a:t>“This is everything on the heap”</a:t>
            </a:r>
            <a:endParaRPr/>
          </a:p>
          <a:p>
            <a:pPr marL="914400" lvl="1" indent="-317500" algn="l" rtl="0">
              <a:spcBef>
                <a:spcPts val="0"/>
              </a:spcBef>
              <a:spcAft>
                <a:spcPts val="0"/>
              </a:spcAft>
              <a:buSzPts val="1400"/>
              <a:buChar char="○"/>
            </a:pPr>
            <a:r>
              <a:rPr lang="en"/>
              <a:t>May be large, difficult to sift through. Comparison view is useful.</a:t>
            </a:r>
            <a:endParaRPr/>
          </a:p>
          <a:p>
            <a:pPr marL="914400" lvl="1" indent="-317500" algn="l" rtl="0">
              <a:spcBef>
                <a:spcPts val="0"/>
              </a:spcBef>
              <a:spcAft>
                <a:spcPts val="0"/>
              </a:spcAft>
              <a:buSzPts val="1400"/>
              <a:buChar char="○"/>
            </a:pPr>
            <a:r>
              <a:rPr lang="en" u="sng">
                <a:solidFill>
                  <a:schemeClr val="hlink"/>
                </a:solidFill>
                <a:hlinkClick r:id="rId3"/>
              </a:rPr>
              <a:t>Detailed tutorial</a:t>
            </a:r>
            <a:endParaRPr>
              <a:solidFill>
                <a:srgbClr val="FF0000"/>
              </a:solidFill>
            </a:endParaRPr>
          </a:p>
          <a:p>
            <a:pPr marL="457200" lvl="0" indent="-342900" algn="l" rtl="0">
              <a:spcBef>
                <a:spcPts val="0"/>
              </a:spcBef>
              <a:spcAft>
                <a:spcPts val="0"/>
              </a:spcAft>
              <a:buSzPts val="1800"/>
              <a:buChar char="●"/>
            </a:pPr>
            <a:r>
              <a:rPr lang="en"/>
              <a:t>Attach Chrome DevTools</a:t>
            </a:r>
            <a:endParaRPr/>
          </a:p>
          <a:p>
            <a:pPr marL="914400" lvl="1" indent="-298450" algn="l" rtl="0">
              <a:spcBef>
                <a:spcPts val="0"/>
              </a:spcBef>
              <a:spcAft>
                <a:spcPts val="0"/>
              </a:spcAft>
              <a:buSzPts val="1100"/>
              <a:buFont typeface="Roboto Mono"/>
              <a:buChar char="○"/>
            </a:pPr>
            <a:r>
              <a:rPr lang="en" sz="1100">
                <a:latin typeface="Roboto Mono"/>
                <a:ea typeface="Roboto Mono"/>
                <a:cs typeface="Roboto Mono"/>
                <a:sym typeface="Roboto Mono"/>
              </a:rPr>
              <a:t>node --inspect foo.js</a:t>
            </a:r>
            <a:endParaRPr sz="1100">
              <a:latin typeface="Roboto Mono"/>
              <a:ea typeface="Roboto Mono"/>
              <a:cs typeface="Roboto Mono"/>
              <a:sym typeface="Roboto Mono"/>
            </a:endParaRPr>
          </a:p>
          <a:p>
            <a:pPr marL="914400" lvl="1" indent="-317500" algn="l" rtl="0">
              <a:spcBef>
                <a:spcPts val="0"/>
              </a:spcBef>
              <a:spcAft>
                <a:spcPts val="0"/>
              </a:spcAft>
              <a:buSzPts val="1400"/>
              <a:buChar char="○"/>
            </a:pPr>
            <a:r>
              <a:rPr lang="en"/>
              <a:t>DevTools ❯ Memory ❯ "Take heap snapshot"</a:t>
            </a:r>
            <a:endParaRPr/>
          </a:p>
          <a:p>
            <a:pPr marL="457200" lvl="0" indent="-342900" algn="l" rtl="0">
              <a:spcBef>
                <a:spcPts val="0"/>
              </a:spcBef>
              <a:spcAft>
                <a:spcPts val="0"/>
              </a:spcAft>
              <a:buSzPts val="1800"/>
              <a:buChar char="●"/>
            </a:pPr>
            <a:r>
              <a:rPr lang="en"/>
              <a:t>Production considerations</a:t>
            </a:r>
            <a:endParaRPr/>
          </a:p>
          <a:p>
            <a:pPr marL="914400" lvl="1" indent="-317500" algn="l" rtl="0">
              <a:spcBef>
                <a:spcPts val="0"/>
              </a:spcBef>
              <a:spcAft>
                <a:spcPts val="0"/>
              </a:spcAft>
              <a:buSzPts val="1400"/>
              <a:buChar char="○"/>
            </a:pPr>
            <a:r>
              <a:rPr lang="en" u="sng">
                <a:solidFill>
                  <a:schemeClr val="hlink"/>
                </a:solidFill>
                <a:hlinkClick r:id="rId4"/>
              </a:rPr>
              <a:t>heapdump</a:t>
            </a:r>
            <a:r>
              <a:rPr lang="en"/>
              <a:t> module – Generate dumps on demand, or on SIGUSR2</a:t>
            </a:r>
            <a:endParaRPr/>
          </a:p>
          <a:p>
            <a:pPr marL="914400" lvl="1" indent="-317500" algn="l" rtl="0">
              <a:spcBef>
                <a:spcPts val="0"/>
              </a:spcBef>
              <a:spcAft>
                <a:spcPts val="0"/>
              </a:spcAft>
              <a:buSzPts val="1400"/>
              <a:buChar char="○"/>
            </a:pPr>
            <a:r>
              <a:rPr lang="en"/>
              <a:t>Beware latency spikes. Great for post-mortem debugging.</a:t>
            </a:r>
            <a:endParaRPr/>
          </a:p>
          <a:p>
            <a:pPr marL="914400" lvl="1" indent="-317500" algn="l" rtl="0">
              <a:spcBef>
                <a:spcPts val="0"/>
              </a:spcBef>
              <a:spcAft>
                <a:spcPts val="0"/>
              </a:spcAft>
              <a:buSzPts val="1400"/>
              <a:buChar char="○"/>
            </a:pPr>
            <a:r>
              <a:rPr lang="en"/>
              <a:t>May contain sensitive data. </a:t>
            </a:r>
            <a:r>
              <a:rPr lang="en" b="1"/>
              <a:t>Share with Care.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Allocation Timeline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Allocation Timeline</a:t>
            </a:r>
            <a:endParaRPr/>
          </a:p>
        </p:txBody>
      </p:sp>
      <p:pic>
        <p:nvPicPr>
          <p:cNvPr id="202" name="Google Shape;202;p35"/>
          <p:cNvPicPr preferRelativeResize="0"/>
          <p:nvPr/>
        </p:nvPicPr>
        <p:blipFill>
          <a:blip r:embed="rId3">
            <a:alphaModFix/>
          </a:blip>
          <a:stretch>
            <a:fillRect/>
          </a:stretch>
        </p:blipFill>
        <p:spPr>
          <a:xfrm>
            <a:off x="1460776" y="468350"/>
            <a:ext cx="6222426" cy="4206799"/>
          </a:xfrm>
          <a:prstGeom prst="rect">
            <a:avLst/>
          </a:prstGeom>
          <a:noFill/>
          <a:ln>
            <a:noFill/>
          </a:ln>
        </p:spPr>
      </p:pic>
      <p:sp>
        <p:nvSpPr>
          <p:cNvPr id="203" name="Google Shape;203;p35"/>
          <p:cNvSpPr/>
          <p:nvPr/>
        </p:nvSpPr>
        <p:spPr>
          <a:xfrm>
            <a:off x="6692502" y="29102"/>
            <a:ext cx="1626426" cy="1365984"/>
          </a:xfrm>
          <a:prstGeom prst="irregularSeal1">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DEMO</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Allocation Timeline</a:t>
            </a:r>
            <a:endParaRPr/>
          </a:p>
        </p:txBody>
      </p:sp>
      <p:sp>
        <p:nvSpPr>
          <p:cNvPr id="209" name="Google Shape;209;p3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Shows you a timeline of object allocations in detail through a sequence of heap snapshots and incremental tracking.</a:t>
            </a:r>
            <a:endParaRPr/>
          </a:p>
          <a:p>
            <a:pPr marL="457200" lvl="0" indent="-342900" algn="l" rtl="0">
              <a:spcBef>
                <a:spcPts val="0"/>
              </a:spcBef>
              <a:spcAft>
                <a:spcPts val="0"/>
              </a:spcAft>
              <a:buClr>
                <a:srgbClr val="000000"/>
              </a:buClr>
              <a:buSzPts val="1800"/>
              <a:buChar char="●"/>
            </a:pPr>
            <a:r>
              <a:rPr lang="en" u="sng">
                <a:solidFill>
                  <a:schemeClr val="hlink"/>
                </a:solidFill>
                <a:hlinkClick r:id="rId3"/>
              </a:rPr>
              <a:t>Detailed Tutorial</a:t>
            </a:r>
            <a:endParaRPr>
              <a:solidFill>
                <a:srgbClr val="000000"/>
              </a:solidFill>
            </a:endParaRPr>
          </a:p>
          <a:p>
            <a:pPr marL="457200" lvl="0" indent="-342900" algn="l" rtl="0">
              <a:spcBef>
                <a:spcPts val="0"/>
              </a:spcBef>
              <a:spcAft>
                <a:spcPts val="0"/>
              </a:spcAft>
              <a:buClr>
                <a:srgbClr val="000000"/>
              </a:buClr>
              <a:buSzPts val="1800"/>
              <a:buChar char="●"/>
            </a:pPr>
            <a:r>
              <a:rPr lang="en"/>
              <a:t>Very high overhead</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7"/>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Sampling Heap Profiler</a:t>
            </a:r>
            <a:endParaRPr/>
          </a:p>
        </p:txBody>
      </p:sp>
      <p:sp>
        <p:nvSpPr>
          <p:cNvPr id="215" name="Google Shape;215;p37"/>
          <p:cNvSpPr/>
          <p:nvPr/>
        </p:nvSpPr>
        <p:spPr>
          <a:xfrm>
            <a:off x="5797749" y="1462175"/>
            <a:ext cx="1222128" cy="1142100"/>
          </a:xfrm>
          <a:prstGeom prst="irregularSeal1">
            <a:avLst/>
          </a:prstGeom>
          <a:solidFill>
            <a:srgbClr val="00FFFF"/>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New!</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8"/>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Sampling Heap Profiler</a:t>
            </a:r>
            <a:endParaRPr/>
          </a:p>
        </p:txBody>
      </p:sp>
      <p:pic>
        <p:nvPicPr>
          <p:cNvPr id="221" name="Google Shape;221;p38"/>
          <p:cNvPicPr preferRelativeResize="0"/>
          <p:nvPr/>
        </p:nvPicPr>
        <p:blipFill>
          <a:blip r:embed="rId3">
            <a:alphaModFix/>
          </a:blip>
          <a:stretch>
            <a:fillRect/>
          </a:stretch>
        </p:blipFill>
        <p:spPr>
          <a:xfrm>
            <a:off x="1195500" y="289000"/>
            <a:ext cx="6753000" cy="4565500"/>
          </a:xfrm>
          <a:prstGeom prst="rect">
            <a:avLst/>
          </a:prstGeom>
          <a:noFill/>
          <a:ln>
            <a:noFill/>
          </a:ln>
        </p:spPr>
      </p:pic>
      <p:sp>
        <p:nvSpPr>
          <p:cNvPr id="222" name="Google Shape;222;p38"/>
          <p:cNvSpPr/>
          <p:nvPr/>
        </p:nvSpPr>
        <p:spPr>
          <a:xfrm>
            <a:off x="6692502" y="29102"/>
            <a:ext cx="1626426" cy="1365984"/>
          </a:xfrm>
          <a:prstGeom prst="irregularSeal1">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DEMO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Sampling Heap Profiler</a:t>
            </a:r>
            <a:endParaRPr/>
          </a:p>
        </p:txBody>
      </p:sp>
      <p:sp>
        <p:nvSpPr>
          <p:cNvPr id="228" name="Google Shape;228;p3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Shows you a (representative) sample of JavaScript objects</a:t>
            </a:r>
            <a:endParaRPr/>
          </a:p>
          <a:p>
            <a:pPr marL="914400" lvl="1" indent="-317500" algn="l" rtl="0">
              <a:spcBef>
                <a:spcPts val="0"/>
              </a:spcBef>
              <a:spcAft>
                <a:spcPts val="0"/>
              </a:spcAft>
              <a:buSzPts val="1400"/>
              <a:buChar char="○"/>
            </a:pPr>
            <a:r>
              <a:rPr lang="en"/>
              <a:t>Works by sampling allocations using a randomized Poisson process (1 sample every 512 KiB on average, customizable)</a:t>
            </a:r>
            <a:endParaRPr/>
          </a:p>
          <a:p>
            <a:pPr marL="914400" lvl="1" indent="-317500" algn="l" rtl="0">
              <a:spcBef>
                <a:spcPts val="0"/>
              </a:spcBef>
              <a:spcAft>
                <a:spcPts val="0"/>
              </a:spcAft>
              <a:buSzPts val="1400"/>
              <a:buChar char="○"/>
            </a:pPr>
            <a:r>
              <a:rPr lang="en"/>
              <a:t>Keeps track of live sampled objects </a:t>
            </a:r>
            <a:r>
              <a:rPr lang="en" b="1"/>
              <a:t>along with the allocating stacktrace</a:t>
            </a:r>
            <a:endParaRPr b="1"/>
          </a:p>
          <a:p>
            <a:pPr marL="457200" lvl="0" indent="-342900" algn="l" rtl="0">
              <a:spcBef>
                <a:spcPts val="0"/>
              </a:spcBef>
              <a:spcAft>
                <a:spcPts val="0"/>
              </a:spcAft>
              <a:buSzPts val="1800"/>
              <a:buChar char="●"/>
            </a:pPr>
            <a:r>
              <a:rPr lang="en"/>
              <a:t>Low overhead, designed for production</a:t>
            </a:r>
            <a:endParaRPr/>
          </a:p>
          <a:p>
            <a:pPr marL="457200" lvl="0" indent="-342900" algn="l" rtl="0">
              <a:spcBef>
                <a:spcPts val="0"/>
              </a:spcBef>
              <a:spcAft>
                <a:spcPts val="0"/>
              </a:spcAft>
              <a:buSzPts val="1800"/>
              <a:buChar char="●"/>
            </a:pPr>
            <a:r>
              <a:rPr lang="en" u="sng">
                <a:solidFill>
                  <a:schemeClr val="hlink"/>
                </a:solidFill>
                <a:hlinkClick r:id="rId3"/>
              </a:rPr>
              <a:t>heap-profile</a:t>
            </a:r>
            <a:r>
              <a:rPr lang="en"/>
              <a:t> module</a:t>
            </a:r>
            <a:endParaRPr/>
          </a:p>
          <a:p>
            <a:pPr marL="457200" lvl="0" indent="-342900" algn="l" rtl="0">
              <a:spcBef>
                <a:spcPts val="0"/>
              </a:spcBef>
              <a:spcAft>
                <a:spcPts val="0"/>
              </a:spcAft>
              <a:buSzPts val="1800"/>
              <a:buChar char="●"/>
            </a:pPr>
            <a:r>
              <a:rPr lang="en"/>
              <a:t>Caveats:</a:t>
            </a:r>
            <a:endParaRPr/>
          </a:p>
          <a:p>
            <a:pPr marL="914400" lvl="1" indent="-317500" algn="l" rtl="0">
              <a:spcBef>
                <a:spcPts val="0"/>
              </a:spcBef>
              <a:spcAft>
                <a:spcPts val="0"/>
              </a:spcAft>
              <a:buSzPts val="1400"/>
              <a:buChar char="○"/>
            </a:pPr>
            <a:r>
              <a:rPr lang="en"/>
              <a:t>Allocations from inlined functions get attributed to the calls</a:t>
            </a:r>
            <a:endParaRPr/>
          </a:p>
          <a:p>
            <a:pPr marL="914400" lvl="1" indent="-317500" algn="l" rtl="0">
              <a:spcBef>
                <a:spcPts val="0"/>
              </a:spcBef>
              <a:spcAft>
                <a:spcPts val="0"/>
              </a:spcAft>
              <a:buSzPts val="1400"/>
              <a:buChar char="○"/>
            </a:pPr>
            <a:r>
              <a:rPr lang="en"/>
              <a:t>Some edge cases might not be observable yet, e.g. V8's Allocation Folding (working on it)</a:t>
            </a:r>
            <a:endParaRPr/>
          </a:p>
        </p:txBody>
      </p:sp>
      <p:sp>
        <p:nvSpPr>
          <p:cNvPr id="229" name="Google Shape;229;p39"/>
          <p:cNvSpPr/>
          <p:nvPr/>
        </p:nvSpPr>
        <p:spPr>
          <a:xfrm>
            <a:off x="4866624" y="261900"/>
            <a:ext cx="1222128" cy="1142100"/>
          </a:xfrm>
          <a:prstGeom prst="irregularSeal1">
            <a:avLst/>
          </a:prstGeom>
          <a:solidFill>
            <a:srgbClr val="00FFFF"/>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New!</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0"/>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Native Leaks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Native Leaks</a:t>
            </a:r>
            <a:endParaRPr/>
          </a:p>
        </p:txBody>
      </p:sp>
      <p:sp>
        <p:nvSpPr>
          <p:cNvPr id="240" name="Google Shape;240;p4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Non-JavaScript components can leak memory</a:t>
            </a:r>
            <a:endParaRPr/>
          </a:p>
          <a:p>
            <a:pPr marL="914400" lvl="1" indent="-317500" algn="l" rtl="0">
              <a:spcBef>
                <a:spcPts val="0"/>
              </a:spcBef>
              <a:spcAft>
                <a:spcPts val="0"/>
              </a:spcAft>
              <a:buSzPts val="1400"/>
              <a:buChar char="○"/>
            </a:pPr>
            <a:r>
              <a:rPr lang="en"/>
              <a:t>Native addons</a:t>
            </a:r>
            <a:endParaRPr/>
          </a:p>
          <a:p>
            <a:pPr marL="914400" lvl="1" indent="-317500" algn="l" rtl="0">
              <a:spcBef>
                <a:spcPts val="0"/>
              </a:spcBef>
              <a:spcAft>
                <a:spcPts val="0"/>
              </a:spcAft>
              <a:buSzPts val="1400"/>
              <a:buChar char="○"/>
            </a:pPr>
            <a:r>
              <a:rPr lang="en"/>
              <a:t>Node.js core bits written in C++ (example)</a:t>
            </a:r>
            <a:endParaRPr/>
          </a:p>
          <a:p>
            <a:pPr marL="914400" lvl="1" indent="-317500" algn="l" rtl="0">
              <a:spcBef>
                <a:spcPts val="0"/>
              </a:spcBef>
              <a:spcAft>
                <a:spcPts val="0"/>
              </a:spcAft>
              <a:buSzPts val="1400"/>
              <a:buChar char="○"/>
            </a:pPr>
            <a:r>
              <a:rPr lang="en"/>
              <a:t>V8 (</a:t>
            </a:r>
            <a:r>
              <a:rPr lang="en" u="sng">
                <a:solidFill>
                  <a:schemeClr val="hlink"/>
                </a:solidFill>
                <a:hlinkClick r:id="rId3"/>
              </a:rPr>
              <a:t>example</a:t>
            </a:r>
            <a:r>
              <a:rPr lang="en"/>
              <a:t>)</a:t>
            </a:r>
            <a:endParaRPr/>
          </a:p>
          <a:p>
            <a:pPr marL="457200" lvl="0" indent="-342900" algn="l" rtl="0">
              <a:spcBef>
                <a:spcPts val="0"/>
              </a:spcBef>
              <a:spcAft>
                <a:spcPts val="0"/>
              </a:spcAft>
              <a:buSzPts val="1800"/>
              <a:buChar char="●"/>
            </a:pPr>
            <a:r>
              <a:rPr lang="en"/>
              <a:t>Usually indicated by stable heap, growing RSS</a:t>
            </a:r>
            <a:endParaRPr/>
          </a:p>
          <a:p>
            <a:pPr marL="457200" lvl="0" indent="-342900" algn="l" rtl="0">
              <a:spcBef>
                <a:spcPts val="0"/>
              </a:spcBef>
              <a:spcAft>
                <a:spcPts val="0"/>
              </a:spcAft>
              <a:buSzPts val="1800"/>
              <a:buChar char="●"/>
            </a:pPr>
            <a:r>
              <a:rPr lang="en"/>
              <a:t>Tools</a:t>
            </a:r>
            <a:endParaRPr/>
          </a:p>
          <a:p>
            <a:pPr marL="914400" lvl="1" indent="-317500" algn="l" rtl="0">
              <a:spcBef>
                <a:spcPts val="0"/>
              </a:spcBef>
              <a:spcAft>
                <a:spcPts val="0"/>
              </a:spcAft>
              <a:buSzPts val="1400"/>
              <a:buChar char="○"/>
            </a:pPr>
            <a:r>
              <a:rPr lang="en"/>
              <a:t>Isolating native addons</a:t>
            </a:r>
            <a:endParaRPr/>
          </a:p>
          <a:p>
            <a:pPr marL="914400" lvl="1" indent="-317500" algn="l" rtl="0">
              <a:spcBef>
                <a:spcPts val="0"/>
              </a:spcBef>
              <a:spcAft>
                <a:spcPts val="0"/>
              </a:spcAft>
              <a:buSzPts val="1400"/>
              <a:buChar char="○"/>
            </a:pPr>
            <a:r>
              <a:rPr lang="en" u="sng">
                <a:solidFill>
                  <a:schemeClr val="hlink"/>
                </a:solidFill>
                <a:hlinkClick r:id="rId4"/>
              </a:rPr>
              <a:t>Valgrind</a:t>
            </a:r>
            <a:r>
              <a:rPr lang="en"/>
              <a:t>: Very useful, but not quite suitable for use in production</a:t>
            </a:r>
            <a:endParaRPr/>
          </a:p>
          <a:p>
            <a:pPr marL="914400" lvl="1" indent="-317500" algn="l" rtl="0">
              <a:spcBef>
                <a:spcPts val="0"/>
              </a:spcBef>
              <a:spcAft>
                <a:spcPts val="0"/>
              </a:spcAft>
              <a:buSzPts val="1400"/>
              <a:buChar char="○"/>
            </a:pPr>
            <a:r>
              <a:rPr lang="en"/>
              <a:t>tcmalloc and sampling </a:t>
            </a:r>
            <a:r>
              <a:rPr lang="en" u="sng">
                <a:solidFill>
                  <a:schemeClr val="hlink"/>
                </a:solidFill>
                <a:hlinkClick r:id="rId5"/>
              </a:rPr>
              <a:t>heap profiler</a:t>
            </a:r>
            <a:endParaRPr/>
          </a:p>
          <a:p>
            <a:pPr marL="1371600" lvl="2" indent="-317500" algn="l" rtl="0">
              <a:spcBef>
                <a:spcPts val="0"/>
              </a:spcBef>
              <a:spcAft>
                <a:spcPts val="0"/>
              </a:spcAft>
              <a:buSzPts val="1400"/>
              <a:buChar char="■"/>
            </a:pPr>
            <a:r>
              <a:rPr lang="en" sz="1100">
                <a:latin typeface="Roboto Mono"/>
                <a:ea typeface="Roboto Mono"/>
                <a:cs typeface="Roboto Mono"/>
                <a:sym typeface="Roboto Mono"/>
              </a:rPr>
              <a:t>HEAPPROFILE=heapprof LD_PRELOAD=/path/to/libtcmalloc.so node server.js</a:t>
            </a:r>
            <a:endParaRPr sz="1100">
              <a:latin typeface="Roboto Mono"/>
              <a:ea typeface="Roboto Mono"/>
              <a:cs typeface="Roboto Mono"/>
              <a:sym typeface="Roboto Mono"/>
            </a:endParaRPr>
          </a:p>
          <a:p>
            <a:pPr marL="1371600" lvl="2" indent="-298450" algn="l" rtl="0">
              <a:spcBef>
                <a:spcPts val="0"/>
              </a:spcBef>
              <a:spcAft>
                <a:spcPts val="0"/>
              </a:spcAft>
              <a:buSzPts val="1100"/>
              <a:buChar char="■"/>
            </a:pPr>
            <a:r>
              <a:rPr lang="en" sz="1100"/>
              <a:t>Use </a:t>
            </a:r>
            <a:r>
              <a:rPr lang="en" sz="1100" u="sng">
                <a:solidFill>
                  <a:schemeClr val="hlink"/>
                </a:solidFill>
                <a:hlinkClick r:id="rId6"/>
              </a:rPr>
              <a:t>pprof</a:t>
            </a:r>
            <a:r>
              <a:rPr lang="en" sz="1100"/>
              <a:t> to view profiles</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More Resources</a:t>
            </a:r>
            <a:endParaRPr/>
          </a:p>
        </p:txBody>
      </p:sp>
      <p:sp>
        <p:nvSpPr>
          <p:cNvPr id="246" name="Google Shape;246;p4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These slides: </a:t>
            </a:r>
            <a:r>
              <a:rPr lang="en" u="sng">
                <a:solidFill>
                  <a:schemeClr val="accent5"/>
                </a:solidFill>
                <a:hlinkClick r:id="rId3">
                  <a:extLst>
                    <a:ext uri="{A12FA001-AC4F-418D-AE19-62706E023703}">
                      <ahyp:hlinkClr xmlns:ahyp="http://schemas.microsoft.com/office/drawing/2018/hyperlinkcolor" val="tx"/>
                    </a:ext>
                  </a:extLst>
                </a:hlinkClick>
              </a:rPr>
              <a:t>https://goo.gl/Chdxow</a:t>
            </a:r>
            <a:endParaRPr>
              <a:solidFill>
                <a:srgbClr val="FF0000"/>
              </a:solidFill>
            </a:endParaRPr>
          </a:p>
          <a:p>
            <a:pPr marL="457200" lvl="0" indent="-342900" algn="l" rtl="0">
              <a:spcBef>
                <a:spcPts val="0"/>
              </a:spcBef>
              <a:spcAft>
                <a:spcPts val="0"/>
              </a:spcAft>
              <a:buSzPts val="1800"/>
              <a:buChar char="●"/>
            </a:pPr>
            <a:r>
              <a:rPr lang="en"/>
              <a:t>Useful Modules &amp; Utilities</a:t>
            </a:r>
            <a:endParaRPr/>
          </a:p>
          <a:p>
            <a:pPr marL="914400" lvl="1" indent="-317500" algn="l" rtl="0">
              <a:spcBef>
                <a:spcPts val="0"/>
              </a:spcBef>
              <a:spcAft>
                <a:spcPts val="0"/>
              </a:spcAft>
              <a:buSzPts val="1400"/>
              <a:buChar char="○"/>
            </a:pPr>
            <a:r>
              <a:rPr lang="en" u="sng">
                <a:solidFill>
                  <a:schemeClr val="accent5"/>
                </a:solidFill>
                <a:hlinkClick r:id="rId4">
                  <a:extLst>
                    <a:ext uri="{A12FA001-AC4F-418D-AE19-62706E023703}">
                      <ahyp:hlinkClr xmlns:ahyp="http://schemas.microsoft.com/office/drawing/2018/hyperlinkcolor" val="tx"/>
                    </a:ext>
                  </a:extLst>
                </a:hlinkClick>
              </a:rPr>
              <a:t>memory-usage</a:t>
            </a:r>
            <a:r>
              <a:rPr lang="en"/>
              <a:t>: plots memory usage over time.</a:t>
            </a:r>
            <a:endParaRPr/>
          </a:p>
          <a:p>
            <a:pPr marL="914400" lvl="1" indent="-317500" algn="l" rtl="0">
              <a:spcBef>
                <a:spcPts val="0"/>
              </a:spcBef>
              <a:spcAft>
                <a:spcPts val="0"/>
              </a:spcAft>
              <a:buSzPts val="1400"/>
              <a:buChar char="○"/>
            </a:pPr>
            <a:r>
              <a:rPr lang="en"/>
              <a:t>New built-in </a:t>
            </a:r>
            <a:r>
              <a:rPr lang="en" u="sng">
                <a:solidFill>
                  <a:schemeClr val="hlink"/>
                </a:solidFill>
                <a:hlinkClick r:id="rId5"/>
              </a:rPr>
              <a:t>inspector</a:t>
            </a:r>
            <a:r>
              <a:rPr lang="en"/>
              <a:t> module (8.x+): JavaScript API for V8 inspector</a:t>
            </a:r>
            <a:endParaRPr/>
          </a:p>
          <a:p>
            <a:pPr marL="914400" lvl="1" indent="-317500" algn="l" rtl="0">
              <a:spcBef>
                <a:spcPts val="0"/>
              </a:spcBef>
              <a:spcAft>
                <a:spcPts val="0"/>
              </a:spcAft>
              <a:buSzPts val="1400"/>
              <a:buChar char="○"/>
            </a:pPr>
            <a:r>
              <a:rPr lang="en" u="sng">
                <a:solidFill>
                  <a:schemeClr val="hlink"/>
                </a:solidFill>
                <a:hlinkClick r:id="rId6"/>
              </a:rPr>
              <a:t>heapdump</a:t>
            </a:r>
            <a:r>
              <a:rPr lang="en"/>
              <a:t>: heap snapshots</a:t>
            </a:r>
            <a:endParaRPr/>
          </a:p>
          <a:p>
            <a:pPr marL="914400" lvl="1" indent="-317500" algn="l" rtl="0">
              <a:spcBef>
                <a:spcPts val="0"/>
              </a:spcBef>
              <a:spcAft>
                <a:spcPts val="0"/>
              </a:spcAft>
              <a:buSzPts val="1400"/>
              <a:buChar char="○"/>
            </a:pPr>
            <a:r>
              <a:rPr lang="en" u="sng">
                <a:solidFill>
                  <a:schemeClr val="hlink"/>
                </a:solidFill>
                <a:hlinkClick r:id="rId7"/>
              </a:rPr>
              <a:t>heap-profile</a:t>
            </a:r>
            <a:r>
              <a:rPr lang="en"/>
              <a:t>: sampling heap profiles</a:t>
            </a:r>
            <a:endParaRPr/>
          </a:p>
          <a:p>
            <a:pPr marL="914400" lvl="1" indent="-317500" algn="l" rtl="0">
              <a:spcBef>
                <a:spcPts val="0"/>
              </a:spcBef>
              <a:spcAft>
                <a:spcPts val="0"/>
              </a:spcAft>
              <a:buSzPts val="1400"/>
              <a:buChar char="○"/>
            </a:pPr>
            <a:r>
              <a:rPr lang="en"/>
              <a:t>Low level memory debugging using </a:t>
            </a:r>
            <a:r>
              <a:rPr lang="en" u="sng">
                <a:solidFill>
                  <a:schemeClr val="hlink"/>
                </a:solidFill>
                <a:hlinkClick r:id="rId8"/>
              </a:rPr>
              <a:t>llnode</a:t>
            </a:r>
            <a:r>
              <a:rPr lang="en"/>
              <a:t> and </a:t>
            </a:r>
            <a:r>
              <a:rPr lang="en" u="sng">
                <a:solidFill>
                  <a:schemeClr val="hlink"/>
                </a:solidFill>
                <a:hlinkClick r:id="rId9"/>
              </a:rPr>
              <a:t>mdb</a:t>
            </a:r>
            <a:endParaRPr/>
          </a:p>
          <a:p>
            <a:pPr marL="457200" lvl="0" indent="-342900" algn="l" rtl="0">
              <a:spcBef>
                <a:spcPts val="0"/>
              </a:spcBef>
              <a:spcAft>
                <a:spcPts val="0"/>
              </a:spcAft>
              <a:buSzPts val="1800"/>
              <a:buChar char="●"/>
            </a:pPr>
            <a:r>
              <a:rPr lang="en"/>
              <a:t>More reading</a:t>
            </a:r>
            <a:endParaRPr/>
          </a:p>
          <a:p>
            <a:pPr marL="914400" lvl="1" indent="-317500" algn="l" rtl="0">
              <a:spcBef>
                <a:spcPts val="0"/>
              </a:spcBef>
              <a:spcAft>
                <a:spcPts val="0"/>
              </a:spcAft>
              <a:buSzPts val="1400"/>
              <a:buChar char="○"/>
            </a:pPr>
            <a:r>
              <a:rPr lang="en"/>
              <a:t>Making sense of memory and GC terminology: </a:t>
            </a:r>
            <a:r>
              <a:rPr lang="en" u="sng">
                <a:solidFill>
                  <a:schemeClr val="hlink"/>
                </a:solidFill>
                <a:hlinkClick r:id="rId10"/>
              </a:rPr>
              <a:t>article</a:t>
            </a:r>
            <a:endParaRPr/>
          </a:p>
          <a:p>
            <a:pPr marL="914400" lvl="1" indent="-317500" algn="l" rtl="0">
              <a:spcBef>
                <a:spcPts val="0"/>
              </a:spcBef>
              <a:spcAft>
                <a:spcPts val="0"/>
              </a:spcAft>
              <a:buSzPts val="1400"/>
              <a:buChar char="○"/>
            </a:pPr>
            <a:r>
              <a:rPr lang="en" u="sng">
                <a:solidFill>
                  <a:schemeClr val="hlink"/>
                </a:solidFill>
                <a:hlinkClick r:id="rId11"/>
              </a:rPr>
              <a:t>Debugging Node.js in Prod</a:t>
            </a:r>
            <a:r>
              <a:rPr lang="en"/>
              <a:t> at Netflix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txBox="1"/>
          <p:nvPr/>
        </p:nvSpPr>
        <p:spPr>
          <a:xfrm>
            <a:off x="1360950" y="1713750"/>
            <a:ext cx="6422100" cy="171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i="1">
                <a:latin typeface="Roboto"/>
                <a:ea typeface="Roboto"/>
                <a:cs typeface="Roboto"/>
                <a:sym typeface="Roboto"/>
              </a:rPr>
              <a:t>Memory leak: … when a computer program incorrectly manages memory allocations in such a way that memory that is </a:t>
            </a:r>
            <a:r>
              <a:rPr lang="en" sz="2400" b="1" i="1">
                <a:latin typeface="Roboto"/>
                <a:ea typeface="Roboto"/>
                <a:cs typeface="Roboto"/>
                <a:sym typeface="Roboto"/>
              </a:rPr>
              <a:t>no longer needed</a:t>
            </a:r>
            <a:r>
              <a:rPr lang="en" sz="2400" i="1">
                <a:latin typeface="Roboto"/>
                <a:ea typeface="Roboto"/>
                <a:cs typeface="Roboto"/>
                <a:sym typeface="Roboto"/>
              </a:rPr>
              <a:t> is not released. </a:t>
            </a:r>
            <a:r>
              <a:rPr lang="en" sz="2400">
                <a:latin typeface="Roboto"/>
                <a:ea typeface="Roboto"/>
                <a:cs typeface="Roboto"/>
                <a:sym typeface="Roboto"/>
              </a:rPr>
              <a:t>– </a:t>
            </a:r>
            <a:r>
              <a:rPr lang="en" sz="2400">
                <a:solidFill>
                  <a:srgbClr val="6FA8DC"/>
                </a:solidFill>
                <a:latin typeface="Roboto"/>
                <a:ea typeface="Roboto"/>
                <a:cs typeface="Roboto"/>
                <a:sym typeface="Roboto"/>
              </a:rPr>
              <a:t>wikipedia</a:t>
            </a:r>
            <a:endParaRPr sz="2400">
              <a:solidFill>
                <a:srgbClr val="6FA8DC"/>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Leaks happen.</a:t>
            </a:r>
            <a:endParaRPr sz="6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4"/>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Try the tools today.</a:t>
            </a:r>
            <a:endParaRPr sz="6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5"/>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Be prepared :)</a:t>
            </a:r>
            <a:endParaRPr sz="6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6"/>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Exercise for the reader</a:t>
            </a:r>
            <a:endParaRPr/>
          </a:p>
        </p:txBody>
      </p:sp>
      <p:sp>
        <p:nvSpPr>
          <p:cNvPr id="267" name="Google Shape;267;p46"/>
          <p:cNvSpPr txBox="1"/>
          <p:nvPr/>
        </p:nvSpPr>
        <p:spPr>
          <a:xfrm>
            <a:off x="249075" y="191250"/>
            <a:ext cx="4502700" cy="4320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rgbClr val="7A3E9D"/>
                </a:solidFill>
                <a:latin typeface="Roboto Mono"/>
                <a:ea typeface="Roboto Mono"/>
                <a:cs typeface="Roboto Mono"/>
                <a:sym typeface="Roboto Mono"/>
              </a:rPr>
              <a:t>class</a:t>
            </a:r>
            <a:r>
              <a:rPr lang="en" sz="1100">
                <a:solidFill>
                  <a:srgbClr val="333333"/>
                </a:solidFill>
                <a:latin typeface="Roboto Mono"/>
                <a:ea typeface="Roboto Mono"/>
                <a:cs typeface="Roboto Mono"/>
                <a:sym typeface="Roboto Mono"/>
              </a:rPr>
              <a:t> </a:t>
            </a:r>
            <a:r>
              <a:rPr lang="en" sz="1100" b="1">
                <a:solidFill>
                  <a:srgbClr val="7A3E9D"/>
                </a:solidFill>
                <a:latin typeface="Roboto Mono"/>
                <a:ea typeface="Roboto Mono"/>
                <a:cs typeface="Roboto Mono"/>
                <a:sym typeface="Roboto Mono"/>
              </a:rPr>
              <a:t>Log</a:t>
            </a:r>
            <a:r>
              <a:rPr lang="en" sz="1100">
                <a:solidFill>
                  <a:srgbClr val="333333"/>
                </a:solidFill>
                <a:latin typeface="Roboto Mono"/>
                <a:ea typeface="Roboto Mono"/>
                <a:cs typeface="Roboto Mono"/>
                <a:sym typeface="Roboto Mono"/>
              </a:rPr>
              <a:t> </a:t>
            </a:r>
            <a:r>
              <a:rPr lang="en" sz="1100">
                <a:solidFill>
                  <a:srgbClr val="4B83CD"/>
                </a:solidFill>
                <a:latin typeface="Roboto Mono"/>
                <a:ea typeface="Roboto Mono"/>
                <a:cs typeface="Roboto Mono"/>
                <a:sym typeface="Roboto Mono"/>
              </a:rPr>
              <a:t>extends</a:t>
            </a:r>
            <a:r>
              <a:rPr lang="en" sz="1100">
                <a:solidFill>
                  <a:srgbClr val="333333"/>
                </a:solidFill>
                <a:latin typeface="Roboto Mono"/>
                <a:ea typeface="Roboto Mono"/>
                <a:cs typeface="Roboto Mono"/>
                <a:sym typeface="Roboto Mono"/>
              </a:rPr>
              <a:t> </a:t>
            </a:r>
            <a:r>
              <a:rPr lang="en" sz="1100" b="1">
                <a:solidFill>
                  <a:srgbClr val="7A3E9D"/>
                </a:solidFill>
                <a:latin typeface="Roboto Mono"/>
                <a:ea typeface="Roboto Mono"/>
                <a:cs typeface="Roboto Mono"/>
                <a:sym typeface="Roboto Mono"/>
              </a:rPr>
              <a:t>Writable</a:t>
            </a:r>
            <a:r>
              <a:rPr lang="en" sz="1100">
                <a:solidFill>
                  <a:srgbClr val="333333"/>
                </a:solidFill>
                <a:latin typeface="Roboto Mono"/>
                <a:ea typeface="Roboto Mono"/>
                <a:cs typeface="Roboto Mono"/>
                <a:sym typeface="Roboto Mono"/>
              </a:rPr>
              <a:t> </a:t>
            </a:r>
            <a:r>
              <a:rPr lang="en" sz="1100">
                <a:solidFill>
                  <a:srgbClr val="777777"/>
                </a:solidFill>
                <a:latin typeface="Roboto Mono"/>
                <a:ea typeface="Roboto Mono"/>
                <a:cs typeface="Roboto Mono"/>
                <a:sym typeface="Roboto Mono"/>
              </a:rPr>
              <a:t>{</a:t>
            </a:r>
            <a:endParaRPr sz="11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100">
                <a:solidFill>
                  <a:srgbClr val="777777"/>
                </a:solidFill>
                <a:latin typeface="Roboto Mono"/>
                <a:ea typeface="Roboto Mono"/>
                <a:cs typeface="Roboto Mono"/>
                <a:sym typeface="Roboto Mono"/>
              </a:rPr>
              <a:t> // ...</a:t>
            </a:r>
            <a:endParaRPr sz="11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100">
                <a:solidFill>
                  <a:srgbClr val="333333"/>
                </a:solidFill>
                <a:latin typeface="Roboto Mono"/>
                <a:ea typeface="Roboto Mono"/>
                <a:cs typeface="Roboto Mono"/>
                <a:sym typeface="Roboto Mono"/>
              </a:rPr>
              <a:t> </a:t>
            </a:r>
            <a:r>
              <a:rPr lang="en" sz="1100" b="1">
                <a:solidFill>
                  <a:srgbClr val="AA3731"/>
                </a:solidFill>
                <a:latin typeface="Roboto Mono"/>
                <a:ea typeface="Roboto Mono"/>
                <a:cs typeface="Roboto Mono"/>
                <a:sym typeface="Roboto Mono"/>
              </a:rPr>
              <a:t>_write</a:t>
            </a:r>
            <a:r>
              <a:rPr lang="en" sz="1100">
                <a:solidFill>
                  <a:srgbClr val="777777"/>
                </a:solidFill>
                <a:latin typeface="Roboto Mono"/>
                <a:ea typeface="Roboto Mono"/>
                <a:cs typeface="Roboto Mono"/>
                <a:sym typeface="Roboto Mono"/>
              </a:rPr>
              <a:t>(</a:t>
            </a:r>
            <a:r>
              <a:rPr lang="en" sz="1100">
                <a:solidFill>
                  <a:srgbClr val="7A3E9D"/>
                </a:solidFill>
                <a:latin typeface="Roboto Mono"/>
                <a:ea typeface="Roboto Mono"/>
                <a:cs typeface="Roboto Mono"/>
                <a:sym typeface="Roboto Mono"/>
              </a:rPr>
              <a:t>chunk</a:t>
            </a:r>
            <a:r>
              <a:rPr lang="en" sz="1100">
                <a:solidFill>
                  <a:srgbClr val="777777"/>
                </a:solidFill>
                <a:latin typeface="Roboto Mono"/>
                <a:ea typeface="Roboto Mono"/>
                <a:cs typeface="Roboto Mono"/>
                <a:sym typeface="Roboto Mono"/>
              </a:rPr>
              <a:t>,</a:t>
            </a:r>
            <a:r>
              <a:rPr lang="en" sz="1100">
                <a:solidFill>
                  <a:srgbClr val="333333"/>
                </a:solidFill>
                <a:latin typeface="Roboto Mono"/>
                <a:ea typeface="Roboto Mono"/>
                <a:cs typeface="Roboto Mono"/>
                <a:sym typeface="Roboto Mono"/>
              </a:rPr>
              <a:t> </a:t>
            </a:r>
            <a:r>
              <a:rPr lang="en" sz="1100">
                <a:solidFill>
                  <a:srgbClr val="7A3E9D"/>
                </a:solidFill>
                <a:latin typeface="Roboto Mono"/>
                <a:ea typeface="Roboto Mono"/>
                <a:cs typeface="Roboto Mono"/>
                <a:sym typeface="Roboto Mono"/>
              </a:rPr>
              <a:t>encoding</a:t>
            </a:r>
            <a:r>
              <a:rPr lang="en" sz="1100">
                <a:solidFill>
                  <a:srgbClr val="777777"/>
                </a:solidFill>
                <a:latin typeface="Roboto Mono"/>
                <a:ea typeface="Roboto Mono"/>
                <a:cs typeface="Roboto Mono"/>
                <a:sym typeface="Roboto Mono"/>
              </a:rPr>
              <a:t>,</a:t>
            </a:r>
            <a:r>
              <a:rPr lang="en" sz="1100">
                <a:solidFill>
                  <a:srgbClr val="333333"/>
                </a:solidFill>
                <a:latin typeface="Roboto Mono"/>
                <a:ea typeface="Roboto Mono"/>
                <a:cs typeface="Roboto Mono"/>
                <a:sym typeface="Roboto Mono"/>
              </a:rPr>
              <a:t> </a:t>
            </a:r>
            <a:r>
              <a:rPr lang="en" sz="1100">
                <a:solidFill>
                  <a:srgbClr val="7A3E9D"/>
                </a:solidFill>
                <a:latin typeface="Roboto Mono"/>
                <a:ea typeface="Roboto Mono"/>
                <a:cs typeface="Roboto Mono"/>
                <a:sym typeface="Roboto Mono"/>
              </a:rPr>
              <a:t>callback</a:t>
            </a:r>
            <a:r>
              <a:rPr lang="en" sz="1100">
                <a:solidFill>
                  <a:srgbClr val="777777"/>
                </a:solidFill>
                <a:latin typeface="Roboto Mono"/>
                <a:ea typeface="Roboto Mono"/>
                <a:cs typeface="Roboto Mono"/>
                <a:sym typeface="Roboto Mono"/>
              </a:rPr>
              <a:t>)</a:t>
            </a:r>
            <a:r>
              <a:rPr lang="en" sz="1100">
                <a:solidFill>
                  <a:srgbClr val="333333"/>
                </a:solidFill>
                <a:latin typeface="Roboto Mono"/>
                <a:ea typeface="Roboto Mono"/>
                <a:cs typeface="Roboto Mono"/>
                <a:sym typeface="Roboto Mono"/>
              </a:rPr>
              <a:t> </a:t>
            </a:r>
            <a:r>
              <a:rPr lang="en" sz="1100">
                <a:solidFill>
                  <a:srgbClr val="777777"/>
                </a:solidFill>
                <a:latin typeface="Roboto Mono"/>
                <a:ea typeface="Roboto Mono"/>
                <a:cs typeface="Roboto Mono"/>
                <a:sym typeface="Roboto Mono"/>
              </a:rPr>
              <a:t>{</a:t>
            </a:r>
            <a:endParaRPr sz="11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100">
                <a:solidFill>
                  <a:srgbClr val="777777"/>
                </a:solidFill>
                <a:latin typeface="Roboto Mono"/>
                <a:ea typeface="Roboto Mono"/>
                <a:cs typeface="Roboto Mono"/>
                <a:sym typeface="Roboto Mono"/>
              </a:rPr>
              <a:t>   </a:t>
            </a:r>
            <a:r>
              <a:rPr lang="en" sz="1100" i="1">
                <a:solidFill>
                  <a:srgbClr val="AAAAAA"/>
                </a:solidFill>
                <a:latin typeface="Roboto Mono"/>
                <a:ea typeface="Roboto Mono"/>
                <a:cs typeface="Roboto Mono"/>
                <a:sym typeface="Roboto Mono"/>
              </a:rPr>
              <a:t>// Queue the entries for a bit before doing IO.</a:t>
            </a:r>
            <a:endParaRPr sz="1100" i="1">
              <a:solidFill>
                <a:srgbClr val="AAAAAA"/>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100">
                <a:solidFill>
                  <a:srgbClr val="333333"/>
                </a:solidFill>
                <a:latin typeface="Roboto Mono"/>
                <a:ea typeface="Roboto Mono"/>
                <a:cs typeface="Roboto Mono"/>
                <a:sym typeface="Roboto Mono"/>
              </a:rPr>
              <a:t>   </a:t>
            </a:r>
            <a:r>
              <a:rPr lang="en" sz="1100">
                <a:solidFill>
                  <a:srgbClr val="AB6526"/>
                </a:solidFill>
                <a:latin typeface="Roboto Mono"/>
                <a:ea typeface="Roboto Mono"/>
                <a:cs typeface="Roboto Mono"/>
                <a:sym typeface="Roboto Mono"/>
              </a:rPr>
              <a:t>this</a:t>
            </a:r>
            <a:r>
              <a:rPr lang="en" sz="1100">
                <a:solidFill>
                  <a:srgbClr val="777777"/>
                </a:solidFill>
                <a:latin typeface="Roboto Mono"/>
                <a:ea typeface="Roboto Mono"/>
                <a:cs typeface="Roboto Mono"/>
                <a:sym typeface="Roboto Mono"/>
              </a:rPr>
              <a:t>.</a:t>
            </a:r>
            <a:r>
              <a:rPr lang="en" sz="1100">
                <a:solidFill>
                  <a:srgbClr val="7A3E9D"/>
                </a:solidFill>
                <a:latin typeface="Roboto Mono"/>
                <a:ea typeface="Roboto Mono"/>
                <a:cs typeface="Roboto Mono"/>
                <a:sym typeface="Roboto Mono"/>
              </a:rPr>
              <a:t>queue</a:t>
            </a:r>
            <a:r>
              <a:rPr lang="en" sz="1100">
                <a:solidFill>
                  <a:srgbClr val="777777"/>
                </a:solidFill>
                <a:latin typeface="Roboto Mono"/>
                <a:ea typeface="Roboto Mono"/>
                <a:cs typeface="Roboto Mono"/>
                <a:sym typeface="Roboto Mono"/>
              </a:rPr>
              <a:t>.</a:t>
            </a:r>
            <a:r>
              <a:rPr lang="en" sz="1100" b="1">
                <a:solidFill>
                  <a:srgbClr val="AA3731"/>
                </a:solidFill>
                <a:latin typeface="Roboto Mono"/>
                <a:ea typeface="Roboto Mono"/>
                <a:cs typeface="Roboto Mono"/>
                <a:sym typeface="Roboto Mono"/>
              </a:rPr>
              <a:t>push</a:t>
            </a:r>
            <a:r>
              <a:rPr lang="en" sz="1100">
                <a:solidFill>
                  <a:srgbClr val="333333"/>
                </a:solidFill>
                <a:latin typeface="Roboto Mono"/>
                <a:ea typeface="Roboto Mono"/>
                <a:cs typeface="Roboto Mono"/>
                <a:sym typeface="Roboto Mono"/>
              </a:rPr>
              <a:t>(</a:t>
            </a:r>
            <a:r>
              <a:rPr lang="en" sz="1100">
                <a:solidFill>
                  <a:srgbClr val="AB6526"/>
                </a:solidFill>
                <a:latin typeface="Roboto Mono"/>
                <a:ea typeface="Roboto Mono"/>
                <a:cs typeface="Roboto Mono"/>
                <a:sym typeface="Roboto Mono"/>
              </a:rPr>
              <a:t>JSON</a:t>
            </a:r>
            <a:r>
              <a:rPr lang="en" sz="1100">
                <a:solidFill>
                  <a:srgbClr val="777777"/>
                </a:solidFill>
                <a:latin typeface="Roboto Mono"/>
                <a:ea typeface="Roboto Mono"/>
                <a:cs typeface="Roboto Mono"/>
                <a:sym typeface="Roboto Mono"/>
              </a:rPr>
              <a:t>.</a:t>
            </a:r>
            <a:r>
              <a:rPr lang="en" sz="1100" b="1">
                <a:solidFill>
                  <a:srgbClr val="AA3731"/>
                </a:solidFill>
                <a:latin typeface="Roboto Mono"/>
                <a:ea typeface="Roboto Mono"/>
                <a:cs typeface="Roboto Mono"/>
                <a:sym typeface="Roboto Mono"/>
              </a:rPr>
              <a:t>stringify</a:t>
            </a:r>
            <a:r>
              <a:rPr lang="en" sz="1100">
                <a:solidFill>
                  <a:srgbClr val="333333"/>
                </a:solidFill>
                <a:latin typeface="Roboto Mono"/>
                <a:ea typeface="Roboto Mono"/>
                <a:cs typeface="Roboto Mono"/>
                <a:sym typeface="Roboto Mono"/>
              </a:rPr>
              <a:t>(</a:t>
            </a:r>
            <a:r>
              <a:rPr lang="en" sz="1100">
                <a:solidFill>
                  <a:srgbClr val="7A3E9D"/>
                </a:solidFill>
                <a:latin typeface="Roboto Mono"/>
                <a:ea typeface="Roboto Mono"/>
                <a:cs typeface="Roboto Mono"/>
                <a:sym typeface="Roboto Mono"/>
              </a:rPr>
              <a:t>chunk</a:t>
            </a:r>
            <a:r>
              <a:rPr lang="en" sz="1100">
                <a:solidFill>
                  <a:srgbClr val="333333"/>
                </a:solidFill>
                <a:latin typeface="Roboto Mono"/>
                <a:ea typeface="Roboto Mono"/>
                <a:cs typeface="Roboto Mono"/>
                <a:sym typeface="Roboto Mono"/>
              </a:rPr>
              <a:t>))</a:t>
            </a:r>
            <a:r>
              <a:rPr lang="en" sz="1100">
                <a:solidFill>
                  <a:srgbClr val="777777"/>
                </a:solidFill>
                <a:latin typeface="Roboto Mono"/>
                <a:ea typeface="Roboto Mono"/>
                <a:cs typeface="Roboto Mono"/>
                <a:sym typeface="Roboto Mono"/>
              </a:rPr>
              <a:t>;</a:t>
            </a:r>
            <a:endParaRPr sz="11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100">
                <a:solidFill>
                  <a:srgbClr val="333333"/>
                </a:solidFill>
                <a:latin typeface="Roboto Mono"/>
                <a:ea typeface="Roboto Mono"/>
                <a:cs typeface="Roboto Mono"/>
                <a:sym typeface="Roboto Mono"/>
              </a:rPr>
              <a:t>   </a:t>
            </a:r>
            <a:r>
              <a:rPr lang="en" sz="1100">
                <a:solidFill>
                  <a:srgbClr val="AB6526"/>
                </a:solidFill>
                <a:latin typeface="Roboto Mono"/>
                <a:ea typeface="Roboto Mono"/>
                <a:cs typeface="Roboto Mono"/>
                <a:sym typeface="Roboto Mono"/>
              </a:rPr>
              <a:t>this</a:t>
            </a:r>
            <a:r>
              <a:rPr lang="en" sz="1100">
                <a:solidFill>
                  <a:srgbClr val="777777"/>
                </a:solidFill>
                <a:latin typeface="Roboto Mono"/>
                <a:ea typeface="Roboto Mono"/>
                <a:cs typeface="Roboto Mono"/>
                <a:sym typeface="Roboto Mono"/>
              </a:rPr>
              <a:t>.</a:t>
            </a:r>
            <a:r>
              <a:rPr lang="en" sz="1100">
                <a:solidFill>
                  <a:srgbClr val="7A3E9D"/>
                </a:solidFill>
                <a:latin typeface="Roboto Mono"/>
                <a:ea typeface="Roboto Mono"/>
                <a:cs typeface="Roboto Mono"/>
                <a:sym typeface="Roboto Mono"/>
              </a:rPr>
              <a:t>numQueued</a:t>
            </a:r>
            <a:r>
              <a:rPr lang="en" sz="1100">
                <a:solidFill>
                  <a:srgbClr val="777777"/>
                </a:solidFill>
                <a:latin typeface="Roboto Mono"/>
                <a:ea typeface="Roboto Mono"/>
                <a:cs typeface="Roboto Mono"/>
                <a:sym typeface="Roboto Mono"/>
              </a:rPr>
              <a:t>++;</a:t>
            </a:r>
            <a:endParaRPr sz="11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11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100">
                <a:solidFill>
                  <a:srgbClr val="777777"/>
                </a:solidFill>
                <a:latin typeface="Roboto Mono"/>
                <a:ea typeface="Roboto Mono"/>
                <a:cs typeface="Roboto Mono"/>
                <a:sym typeface="Roboto Mono"/>
              </a:rPr>
              <a:t>   </a:t>
            </a:r>
            <a:r>
              <a:rPr lang="en" sz="1100" i="1">
                <a:solidFill>
                  <a:srgbClr val="AAAAAA"/>
                </a:solidFill>
                <a:latin typeface="Roboto Mono"/>
                <a:ea typeface="Roboto Mono"/>
                <a:cs typeface="Roboto Mono"/>
                <a:sym typeface="Roboto Mono"/>
              </a:rPr>
              <a:t>// If the queue is getting big, drain it.</a:t>
            </a:r>
            <a:endParaRPr sz="1100" i="1">
              <a:solidFill>
                <a:srgbClr val="AAAAAA"/>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100">
                <a:solidFill>
                  <a:srgbClr val="333333"/>
                </a:solidFill>
                <a:latin typeface="Roboto Mono"/>
                <a:ea typeface="Roboto Mono"/>
                <a:cs typeface="Roboto Mono"/>
                <a:sym typeface="Roboto Mono"/>
              </a:rPr>
              <a:t>   </a:t>
            </a:r>
            <a:r>
              <a:rPr lang="en" sz="1100">
                <a:solidFill>
                  <a:srgbClr val="4B83CD"/>
                </a:solidFill>
                <a:latin typeface="Roboto Mono"/>
                <a:ea typeface="Roboto Mono"/>
                <a:cs typeface="Roboto Mono"/>
                <a:sym typeface="Roboto Mono"/>
              </a:rPr>
              <a:t>if</a:t>
            </a:r>
            <a:r>
              <a:rPr lang="en" sz="1100">
                <a:solidFill>
                  <a:srgbClr val="333333"/>
                </a:solidFill>
                <a:latin typeface="Roboto Mono"/>
                <a:ea typeface="Roboto Mono"/>
                <a:cs typeface="Roboto Mono"/>
                <a:sym typeface="Roboto Mono"/>
              </a:rPr>
              <a:t> (</a:t>
            </a:r>
            <a:r>
              <a:rPr lang="en" sz="1100">
                <a:solidFill>
                  <a:srgbClr val="AB6526"/>
                </a:solidFill>
                <a:latin typeface="Roboto Mono"/>
                <a:ea typeface="Roboto Mono"/>
                <a:cs typeface="Roboto Mono"/>
                <a:sym typeface="Roboto Mono"/>
              </a:rPr>
              <a:t>this</a:t>
            </a:r>
            <a:r>
              <a:rPr lang="en" sz="1100">
                <a:solidFill>
                  <a:srgbClr val="777777"/>
                </a:solidFill>
                <a:latin typeface="Roboto Mono"/>
                <a:ea typeface="Roboto Mono"/>
                <a:cs typeface="Roboto Mono"/>
                <a:sym typeface="Roboto Mono"/>
              </a:rPr>
              <a:t>.</a:t>
            </a:r>
            <a:r>
              <a:rPr lang="en" sz="1100">
                <a:solidFill>
                  <a:srgbClr val="7A3E9D"/>
                </a:solidFill>
                <a:latin typeface="Roboto Mono"/>
                <a:ea typeface="Roboto Mono"/>
                <a:cs typeface="Roboto Mono"/>
                <a:sym typeface="Roboto Mono"/>
              </a:rPr>
              <a:t>numQueued</a:t>
            </a:r>
            <a:r>
              <a:rPr lang="en" sz="1100">
                <a:solidFill>
                  <a:srgbClr val="333333"/>
                </a:solidFill>
                <a:latin typeface="Roboto Mono"/>
                <a:ea typeface="Roboto Mono"/>
                <a:cs typeface="Roboto Mono"/>
                <a:sym typeface="Roboto Mono"/>
              </a:rPr>
              <a:t> </a:t>
            </a:r>
            <a:r>
              <a:rPr lang="en" sz="1100">
                <a:solidFill>
                  <a:srgbClr val="777777"/>
                </a:solidFill>
                <a:latin typeface="Roboto Mono"/>
                <a:ea typeface="Roboto Mono"/>
                <a:cs typeface="Roboto Mono"/>
                <a:sym typeface="Roboto Mono"/>
              </a:rPr>
              <a:t>&gt;=</a:t>
            </a:r>
            <a:r>
              <a:rPr lang="en" sz="1100">
                <a:solidFill>
                  <a:srgbClr val="333333"/>
                </a:solidFill>
                <a:latin typeface="Roboto Mono"/>
                <a:ea typeface="Roboto Mono"/>
                <a:cs typeface="Roboto Mono"/>
                <a:sym typeface="Roboto Mono"/>
              </a:rPr>
              <a:t> </a:t>
            </a:r>
            <a:r>
              <a:rPr lang="en" sz="1100">
                <a:solidFill>
                  <a:srgbClr val="7A3E9D"/>
                </a:solidFill>
                <a:latin typeface="Roboto Mono"/>
                <a:ea typeface="Roboto Mono"/>
                <a:cs typeface="Roboto Mono"/>
                <a:sym typeface="Roboto Mono"/>
              </a:rPr>
              <a:t>QUEUE_BEFORE_DRAIN</a:t>
            </a:r>
            <a:r>
              <a:rPr lang="en" sz="1100">
                <a:solidFill>
                  <a:srgbClr val="333333"/>
                </a:solidFill>
                <a:latin typeface="Roboto Mono"/>
                <a:ea typeface="Roboto Mono"/>
                <a:cs typeface="Roboto Mono"/>
                <a:sym typeface="Roboto Mono"/>
              </a:rPr>
              <a:t>) </a:t>
            </a:r>
            <a:r>
              <a:rPr lang="en" sz="1100">
                <a:solidFill>
                  <a:srgbClr val="777777"/>
                </a:solidFill>
                <a:latin typeface="Roboto Mono"/>
                <a:ea typeface="Roboto Mono"/>
                <a:cs typeface="Roboto Mono"/>
                <a:sym typeface="Roboto Mono"/>
              </a:rPr>
              <a:t>{</a:t>
            </a:r>
            <a:endParaRPr sz="11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100">
                <a:solidFill>
                  <a:srgbClr val="777777"/>
                </a:solidFill>
                <a:latin typeface="Roboto Mono"/>
                <a:ea typeface="Roboto Mono"/>
                <a:cs typeface="Roboto Mono"/>
                <a:sym typeface="Roboto Mono"/>
              </a:rPr>
              <a:t>     </a:t>
            </a:r>
            <a:r>
              <a:rPr lang="en" sz="1100" i="1">
                <a:solidFill>
                  <a:srgbClr val="AAAAAA"/>
                </a:solidFill>
                <a:latin typeface="Roboto Mono"/>
                <a:ea typeface="Roboto Mono"/>
                <a:cs typeface="Roboto Mono"/>
                <a:sym typeface="Roboto Mono"/>
              </a:rPr>
              <a:t>// Actual file IO omitted for brevity.</a:t>
            </a:r>
            <a:endParaRPr sz="1100" i="1">
              <a:solidFill>
                <a:srgbClr val="AAAAAA"/>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100">
                <a:solidFill>
                  <a:srgbClr val="333333"/>
                </a:solidFill>
                <a:latin typeface="Roboto Mono"/>
                <a:ea typeface="Roboto Mono"/>
                <a:cs typeface="Roboto Mono"/>
                <a:sym typeface="Roboto Mono"/>
              </a:rPr>
              <a:t>     </a:t>
            </a:r>
            <a:r>
              <a:rPr lang="en" sz="1100">
                <a:solidFill>
                  <a:srgbClr val="AB6526"/>
                </a:solidFill>
                <a:latin typeface="Roboto Mono"/>
                <a:ea typeface="Roboto Mono"/>
                <a:cs typeface="Roboto Mono"/>
                <a:sym typeface="Roboto Mono"/>
              </a:rPr>
              <a:t>this</a:t>
            </a:r>
            <a:r>
              <a:rPr lang="en" sz="1100">
                <a:solidFill>
                  <a:srgbClr val="777777"/>
                </a:solidFill>
                <a:latin typeface="Roboto Mono"/>
                <a:ea typeface="Roboto Mono"/>
                <a:cs typeface="Roboto Mono"/>
                <a:sym typeface="Roboto Mono"/>
              </a:rPr>
              <a:t>.</a:t>
            </a:r>
            <a:r>
              <a:rPr lang="en" sz="1100">
                <a:solidFill>
                  <a:srgbClr val="7A3E9D"/>
                </a:solidFill>
                <a:latin typeface="Roboto Mono"/>
                <a:ea typeface="Roboto Mono"/>
                <a:cs typeface="Roboto Mono"/>
                <a:sym typeface="Roboto Mono"/>
              </a:rPr>
              <a:t>queue</a:t>
            </a:r>
            <a:r>
              <a:rPr lang="en" sz="1100">
                <a:solidFill>
                  <a:srgbClr val="333333"/>
                </a:solidFill>
                <a:latin typeface="Roboto Mono"/>
                <a:ea typeface="Roboto Mono"/>
                <a:cs typeface="Roboto Mono"/>
                <a:sym typeface="Roboto Mono"/>
              </a:rPr>
              <a:t> </a:t>
            </a:r>
            <a:r>
              <a:rPr lang="en" sz="1100">
                <a:solidFill>
                  <a:srgbClr val="777777"/>
                </a:solidFill>
                <a:latin typeface="Roboto Mono"/>
                <a:ea typeface="Roboto Mono"/>
                <a:cs typeface="Roboto Mono"/>
                <a:sym typeface="Roboto Mono"/>
              </a:rPr>
              <a:t>=</a:t>
            </a:r>
            <a:r>
              <a:rPr lang="en" sz="1100">
                <a:solidFill>
                  <a:srgbClr val="333333"/>
                </a:solidFill>
                <a:latin typeface="Roboto Mono"/>
                <a:ea typeface="Roboto Mono"/>
                <a:cs typeface="Roboto Mono"/>
                <a:sym typeface="Roboto Mono"/>
              </a:rPr>
              <a:t> []</a:t>
            </a:r>
            <a:r>
              <a:rPr lang="en" sz="1100">
                <a:solidFill>
                  <a:srgbClr val="777777"/>
                </a:solidFill>
                <a:latin typeface="Roboto Mono"/>
                <a:ea typeface="Roboto Mono"/>
                <a:cs typeface="Roboto Mono"/>
                <a:sym typeface="Roboto Mono"/>
              </a:rPr>
              <a:t>;</a:t>
            </a:r>
            <a:endParaRPr sz="11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100">
                <a:solidFill>
                  <a:srgbClr val="333333"/>
                </a:solidFill>
                <a:latin typeface="Roboto Mono"/>
                <a:ea typeface="Roboto Mono"/>
                <a:cs typeface="Roboto Mono"/>
                <a:sym typeface="Roboto Mono"/>
              </a:rPr>
              <a:t>     </a:t>
            </a:r>
            <a:r>
              <a:rPr lang="en" sz="1100">
                <a:solidFill>
                  <a:srgbClr val="AB6526"/>
                </a:solidFill>
                <a:latin typeface="Roboto Mono"/>
                <a:ea typeface="Roboto Mono"/>
                <a:cs typeface="Roboto Mono"/>
                <a:sym typeface="Roboto Mono"/>
              </a:rPr>
              <a:t>this</a:t>
            </a:r>
            <a:r>
              <a:rPr lang="en" sz="1100">
                <a:solidFill>
                  <a:srgbClr val="777777"/>
                </a:solidFill>
                <a:latin typeface="Roboto Mono"/>
                <a:ea typeface="Roboto Mono"/>
                <a:cs typeface="Roboto Mono"/>
                <a:sym typeface="Roboto Mono"/>
              </a:rPr>
              <a:t>.</a:t>
            </a:r>
            <a:r>
              <a:rPr lang="en" sz="1100">
                <a:solidFill>
                  <a:srgbClr val="7A3E9D"/>
                </a:solidFill>
                <a:latin typeface="Roboto Mono"/>
                <a:ea typeface="Roboto Mono"/>
                <a:cs typeface="Roboto Mono"/>
                <a:sym typeface="Roboto Mono"/>
              </a:rPr>
              <a:t>numQueued</a:t>
            </a:r>
            <a:r>
              <a:rPr lang="en" sz="1100">
                <a:solidFill>
                  <a:srgbClr val="333333"/>
                </a:solidFill>
                <a:latin typeface="Roboto Mono"/>
                <a:ea typeface="Roboto Mono"/>
                <a:cs typeface="Roboto Mono"/>
                <a:sym typeface="Roboto Mono"/>
              </a:rPr>
              <a:t> </a:t>
            </a:r>
            <a:r>
              <a:rPr lang="en" sz="1100">
                <a:solidFill>
                  <a:srgbClr val="777777"/>
                </a:solidFill>
                <a:latin typeface="Roboto Mono"/>
                <a:ea typeface="Roboto Mono"/>
                <a:cs typeface="Roboto Mono"/>
                <a:sym typeface="Roboto Mono"/>
              </a:rPr>
              <a:t>=</a:t>
            </a:r>
            <a:r>
              <a:rPr lang="en" sz="1100">
                <a:solidFill>
                  <a:srgbClr val="333333"/>
                </a:solidFill>
                <a:latin typeface="Roboto Mono"/>
                <a:ea typeface="Roboto Mono"/>
                <a:cs typeface="Roboto Mono"/>
                <a:sym typeface="Roboto Mono"/>
              </a:rPr>
              <a:t> </a:t>
            </a:r>
            <a:r>
              <a:rPr lang="en" sz="1100">
                <a:solidFill>
                  <a:srgbClr val="AB6526"/>
                </a:solidFill>
                <a:latin typeface="Roboto Mono"/>
                <a:ea typeface="Roboto Mono"/>
                <a:cs typeface="Roboto Mono"/>
                <a:sym typeface="Roboto Mono"/>
              </a:rPr>
              <a:t>0</a:t>
            </a:r>
            <a:r>
              <a:rPr lang="en" sz="1100">
                <a:solidFill>
                  <a:srgbClr val="777777"/>
                </a:solidFill>
                <a:latin typeface="Roboto Mono"/>
                <a:ea typeface="Roboto Mono"/>
                <a:cs typeface="Roboto Mono"/>
                <a:sym typeface="Roboto Mono"/>
              </a:rPr>
              <a:t>;</a:t>
            </a:r>
            <a:endParaRPr sz="11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100">
                <a:solidFill>
                  <a:srgbClr val="333333"/>
                </a:solidFill>
                <a:latin typeface="Roboto Mono"/>
                <a:ea typeface="Roboto Mono"/>
                <a:cs typeface="Roboto Mono"/>
                <a:sym typeface="Roboto Mono"/>
              </a:rPr>
              <a:t>   </a:t>
            </a:r>
            <a:r>
              <a:rPr lang="en" sz="1100">
                <a:solidFill>
                  <a:srgbClr val="777777"/>
                </a:solidFill>
                <a:latin typeface="Roboto Mono"/>
                <a:ea typeface="Roboto Mono"/>
                <a:cs typeface="Roboto Mono"/>
                <a:sym typeface="Roboto Mono"/>
              </a:rPr>
              <a:t>}</a:t>
            </a:r>
            <a:endParaRPr sz="11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100">
                <a:solidFill>
                  <a:srgbClr val="333333"/>
                </a:solidFill>
                <a:latin typeface="Roboto Mono"/>
                <a:ea typeface="Roboto Mono"/>
                <a:cs typeface="Roboto Mono"/>
                <a:sym typeface="Roboto Mono"/>
              </a:rPr>
              <a:t> </a:t>
            </a:r>
            <a:r>
              <a:rPr lang="en" sz="1100">
                <a:solidFill>
                  <a:srgbClr val="777777"/>
                </a:solidFill>
                <a:latin typeface="Roboto Mono"/>
                <a:ea typeface="Roboto Mono"/>
                <a:cs typeface="Roboto Mono"/>
                <a:sym typeface="Roboto Mono"/>
              </a:rPr>
              <a:t>}</a:t>
            </a:r>
            <a:endParaRPr sz="11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100">
                <a:solidFill>
                  <a:srgbClr val="777777"/>
                </a:solidFill>
                <a:latin typeface="Roboto Mono"/>
                <a:ea typeface="Roboto Mono"/>
                <a:cs typeface="Roboto Mono"/>
                <a:sym typeface="Roboto Mono"/>
              </a:rPr>
              <a:t>}</a:t>
            </a:r>
            <a:endParaRPr sz="1100">
              <a:solidFill>
                <a:srgbClr val="777777"/>
              </a:solidFill>
              <a:latin typeface="Roboto Mono"/>
              <a:ea typeface="Roboto Mono"/>
              <a:cs typeface="Roboto Mono"/>
              <a:sym typeface="Roboto Mono"/>
            </a:endParaRPr>
          </a:p>
          <a:p>
            <a:pPr marL="0" lvl="0" indent="0" algn="l" rtl="0">
              <a:spcBef>
                <a:spcPts val="0"/>
              </a:spcBef>
              <a:spcAft>
                <a:spcPts val="0"/>
              </a:spcAft>
              <a:buNone/>
            </a:pPr>
            <a:endParaRPr sz="1100">
              <a:latin typeface="Roboto Mono"/>
              <a:ea typeface="Roboto Mono"/>
              <a:cs typeface="Roboto Mono"/>
              <a:sym typeface="Roboto Mono"/>
            </a:endParaRPr>
          </a:p>
        </p:txBody>
      </p:sp>
      <p:sp>
        <p:nvSpPr>
          <p:cNvPr id="268" name="Google Shape;268;p46"/>
          <p:cNvSpPr txBox="1"/>
          <p:nvPr/>
        </p:nvSpPr>
        <p:spPr>
          <a:xfrm>
            <a:off x="4802525" y="191250"/>
            <a:ext cx="4294800" cy="4320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rgbClr val="7A3E9D"/>
                </a:solidFill>
                <a:latin typeface="Roboto Mono"/>
                <a:ea typeface="Roboto Mono"/>
                <a:cs typeface="Roboto Mono"/>
                <a:sym typeface="Roboto Mono"/>
              </a:rPr>
              <a:t>const</a:t>
            </a:r>
            <a:r>
              <a:rPr lang="en" sz="1100">
                <a:solidFill>
                  <a:srgbClr val="333333"/>
                </a:solidFill>
                <a:latin typeface="Roboto Mono"/>
                <a:ea typeface="Roboto Mono"/>
                <a:cs typeface="Roboto Mono"/>
                <a:sym typeface="Roboto Mono"/>
              </a:rPr>
              <a:t> </a:t>
            </a:r>
            <a:r>
              <a:rPr lang="en" sz="1100">
                <a:solidFill>
                  <a:srgbClr val="7A3E9D"/>
                </a:solidFill>
                <a:latin typeface="Roboto Mono"/>
                <a:ea typeface="Roboto Mono"/>
                <a:cs typeface="Roboto Mono"/>
                <a:sym typeface="Roboto Mono"/>
              </a:rPr>
              <a:t>app</a:t>
            </a:r>
            <a:r>
              <a:rPr lang="en" sz="1100">
                <a:solidFill>
                  <a:srgbClr val="333333"/>
                </a:solidFill>
                <a:latin typeface="Roboto Mono"/>
                <a:ea typeface="Roboto Mono"/>
                <a:cs typeface="Roboto Mono"/>
                <a:sym typeface="Roboto Mono"/>
              </a:rPr>
              <a:t> </a:t>
            </a:r>
            <a:r>
              <a:rPr lang="en" sz="1100">
                <a:solidFill>
                  <a:srgbClr val="777777"/>
                </a:solidFill>
                <a:latin typeface="Roboto Mono"/>
                <a:ea typeface="Roboto Mono"/>
                <a:cs typeface="Roboto Mono"/>
                <a:sym typeface="Roboto Mono"/>
              </a:rPr>
              <a:t>=</a:t>
            </a:r>
            <a:r>
              <a:rPr lang="en" sz="1100">
                <a:solidFill>
                  <a:srgbClr val="333333"/>
                </a:solidFill>
                <a:latin typeface="Roboto Mono"/>
                <a:ea typeface="Roboto Mono"/>
                <a:cs typeface="Roboto Mono"/>
                <a:sym typeface="Roboto Mono"/>
              </a:rPr>
              <a:t> </a:t>
            </a:r>
            <a:r>
              <a:rPr lang="en" sz="1100" b="1">
                <a:solidFill>
                  <a:srgbClr val="AA3731"/>
                </a:solidFill>
                <a:latin typeface="Roboto Mono"/>
                <a:ea typeface="Roboto Mono"/>
                <a:cs typeface="Roboto Mono"/>
                <a:sym typeface="Roboto Mono"/>
              </a:rPr>
              <a:t>require</a:t>
            </a:r>
            <a:r>
              <a:rPr lang="en" sz="1100">
                <a:solidFill>
                  <a:srgbClr val="333333"/>
                </a:solidFill>
                <a:latin typeface="Roboto Mono"/>
                <a:ea typeface="Roboto Mono"/>
                <a:cs typeface="Roboto Mono"/>
                <a:sym typeface="Roboto Mono"/>
              </a:rPr>
              <a:t>(</a:t>
            </a:r>
            <a:r>
              <a:rPr lang="en" sz="1100">
                <a:solidFill>
                  <a:srgbClr val="777777"/>
                </a:solidFill>
                <a:latin typeface="Roboto Mono"/>
                <a:ea typeface="Roboto Mono"/>
                <a:cs typeface="Roboto Mono"/>
                <a:sym typeface="Roboto Mono"/>
              </a:rPr>
              <a:t>'</a:t>
            </a:r>
            <a:r>
              <a:rPr lang="en" sz="1100">
                <a:solidFill>
                  <a:srgbClr val="448C27"/>
                </a:solidFill>
                <a:latin typeface="Roboto Mono"/>
                <a:ea typeface="Roboto Mono"/>
                <a:cs typeface="Roboto Mono"/>
                <a:sym typeface="Roboto Mono"/>
              </a:rPr>
              <a:t>express</a:t>
            </a:r>
            <a:r>
              <a:rPr lang="en" sz="1100">
                <a:solidFill>
                  <a:srgbClr val="777777"/>
                </a:solidFill>
                <a:latin typeface="Roboto Mono"/>
                <a:ea typeface="Roboto Mono"/>
                <a:cs typeface="Roboto Mono"/>
                <a:sym typeface="Roboto Mono"/>
              </a:rPr>
              <a:t>'</a:t>
            </a:r>
            <a:r>
              <a:rPr lang="en" sz="1100">
                <a:solidFill>
                  <a:srgbClr val="333333"/>
                </a:solidFill>
                <a:latin typeface="Roboto Mono"/>
                <a:ea typeface="Roboto Mono"/>
                <a:cs typeface="Roboto Mono"/>
                <a:sym typeface="Roboto Mono"/>
              </a:rPr>
              <a:t>)()</a:t>
            </a:r>
            <a:r>
              <a:rPr lang="en" sz="1100">
                <a:solidFill>
                  <a:srgbClr val="777777"/>
                </a:solidFill>
                <a:latin typeface="Roboto Mono"/>
                <a:ea typeface="Roboto Mono"/>
                <a:cs typeface="Roboto Mono"/>
                <a:sym typeface="Roboto Mono"/>
              </a:rPr>
              <a:t>;</a:t>
            </a:r>
            <a:endParaRPr sz="11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100">
                <a:solidFill>
                  <a:srgbClr val="7A3E9D"/>
                </a:solidFill>
                <a:latin typeface="Roboto Mono"/>
                <a:ea typeface="Roboto Mono"/>
                <a:cs typeface="Roboto Mono"/>
                <a:sym typeface="Roboto Mono"/>
              </a:rPr>
              <a:t>const</a:t>
            </a:r>
            <a:r>
              <a:rPr lang="en" sz="1100">
                <a:solidFill>
                  <a:srgbClr val="333333"/>
                </a:solidFill>
                <a:latin typeface="Roboto Mono"/>
                <a:ea typeface="Roboto Mono"/>
                <a:cs typeface="Roboto Mono"/>
                <a:sym typeface="Roboto Mono"/>
              </a:rPr>
              <a:t> </a:t>
            </a:r>
            <a:r>
              <a:rPr lang="en" sz="1100">
                <a:solidFill>
                  <a:srgbClr val="7A3E9D"/>
                </a:solidFill>
                <a:latin typeface="Roboto Mono"/>
                <a:ea typeface="Roboto Mono"/>
                <a:cs typeface="Roboto Mono"/>
                <a:sym typeface="Roboto Mono"/>
              </a:rPr>
              <a:t>log</a:t>
            </a:r>
            <a:r>
              <a:rPr lang="en" sz="1100">
                <a:solidFill>
                  <a:srgbClr val="333333"/>
                </a:solidFill>
                <a:latin typeface="Roboto Mono"/>
                <a:ea typeface="Roboto Mono"/>
                <a:cs typeface="Roboto Mono"/>
                <a:sym typeface="Roboto Mono"/>
              </a:rPr>
              <a:t> </a:t>
            </a:r>
            <a:r>
              <a:rPr lang="en" sz="1100">
                <a:solidFill>
                  <a:srgbClr val="777777"/>
                </a:solidFill>
                <a:latin typeface="Roboto Mono"/>
                <a:ea typeface="Roboto Mono"/>
                <a:cs typeface="Roboto Mono"/>
                <a:sym typeface="Roboto Mono"/>
              </a:rPr>
              <a:t>=</a:t>
            </a:r>
            <a:r>
              <a:rPr lang="en" sz="1100">
                <a:solidFill>
                  <a:srgbClr val="333333"/>
                </a:solidFill>
                <a:latin typeface="Roboto Mono"/>
                <a:ea typeface="Roboto Mono"/>
                <a:cs typeface="Roboto Mono"/>
                <a:sym typeface="Roboto Mono"/>
              </a:rPr>
              <a:t> </a:t>
            </a:r>
            <a:r>
              <a:rPr lang="en" sz="1100">
                <a:solidFill>
                  <a:srgbClr val="777777"/>
                </a:solidFill>
                <a:latin typeface="Roboto Mono"/>
                <a:ea typeface="Roboto Mono"/>
                <a:cs typeface="Roboto Mono"/>
                <a:sym typeface="Roboto Mono"/>
              </a:rPr>
              <a:t>new</a:t>
            </a:r>
            <a:r>
              <a:rPr lang="en" sz="1100">
                <a:solidFill>
                  <a:srgbClr val="333333"/>
                </a:solidFill>
                <a:latin typeface="Roboto Mono"/>
                <a:ea typeface="Roboto Mono"/>
                <a:cs typeface="Roboto Mono"/>
                <a:sym typeface="Roboto Mono"/>
              </a:rPr>
              <a:t> </a:t>
            </a:r>
            <a:r>
              <a:rPr lang="en" sz="1100" b="1">
                <a:solidFill>
                  <a:srgbClr val="7A3E9D"/>
                </a:solidFill>
                <a:latin typeface="Roboto Mono"/>
                <a:ea typeface="Roboto Mono"/>
                <a:cs typeface="Roboto Mono"/>
                <a:sym typeface="Roboto Mono"/>
              </a:rPr>
              <a:t>Log</a:t>
            </a:r>
            <a:r>
              <a:rPr lang="en" sz="1100">
                <a:solidFill>
                  <a:srgbClr val="333333"/>
                </a:solidFill>
                <a:latin typeface="Roboto Mono"/>
                <a:ea typeface="Roboto Mono"/>
                <a:cs typeface="Roboto Mono"/>
                <a:sym typeface="Roboto Mono"/>
              </a:rPr>
              <a:t>(</a:t>
            </a:r>
            <a:r>
              <a:rPr lang="en" sz="1100">
                <a:solidFill>
                  <a:srgbClr val="777777"/>
                </a:solidFill>
                <a:latin typeface="Roboto Mono"/>
                <a:ea typeface="Roboto Mono"/>
                <a:cs typeface="Roboto Mono"/>
                <a:sym typeface="Roboto Mono"/>
              </a:rPr>
              <a:t>'</a:t>
            </a:r>
            <a:r>
              <a:rPr lang="en" sz="1100">
                <a:solidFill>
                  <a:srgbClr val="448C27"/>
                </a:solidFill>
                <a:latin typeface="Roboto Mono"/>
                <a:ea typeface="Roboto Mono"/>
                <a:cs typeface="Roboto Mono"/>
                <a:sym typeface="Roboto Mono"/>
              </a:rPr>
              <a:t>logfile.txt</a:t>
            </a:r>
            <a:r>
              <a:rPr lang="en" sz="1100">
                <a:solidFill>
                  <a:srgbClr val="777777"/>
                </a:solidFill>
                <a:latin typeface="Roboto Mono"/>
                <a:ea typeface="Roboto Mono"/>
                <a:cs typeface="Roboto Mono"/>
                <a:sym typeface="Roboto Mono"/>
              </a:rPr>
              <a:t>'</a:t>
            </a:r>
            <a:r>
              <a:rPr lang="en" sz="1100">
                <a:solidFill>
                  <a:srgbClr val="333333"/>
                </a:solidFill>
                <a:latin typeface="Roboto Mono"/>
                <a:ea typeface="Roboto Mono"/>
                <a:cs typeface="Roboto Mono"/>
                <a:sym typeface="Roboto Mono"/>
              </a:rPr>
              <a:t>)</a:t>
            </a:r>
            <a:r>
              <a:rPr lang="en" sz="1100">
                <a:solidFill>
                  <a:srgbClr val="777777"/>
                </a:solidFill>
                <a:latin typeface="Roboto Mono"/>
                <a:ea typeface="Roboto Mono"/>
                <a:cs typeface="Roboto Mono"/>
                <a:sym typeface="Roboto Mono"/>
              </a:rPr>
              <a:t>;</a:t>
            </a:r>
            <a:endParaRPr sz="11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100">
                <a:solidFill>
                  <a:srgbClr val="7A3E9D"/>
                </a:solidFill>
                <a:latin typeface="Roboto Mono"/>
                <a:ea typeface="Roboto Mono"/>
                <a:cs typeface="Roboto Mono"/>
                <a:sym typeface="Roboto Mono"/>
              </a:rPr>
              <a:t>app</a:t>
            </a:r>
            <a:r>
              <a:rPr lang="en" sz="1100">
                <a:solidFill>
                  <a:srgbClr val="777777"/>
                </a:solidFill>
                <a:latin typeface="Roboto Mono"/>
                <a:ea typeface="Roboto Mono"/>
                <a:cs typeface="Roboto Mono"/>
                <a:sym typeface="Roboto Mono"/>
              </a:rPr>
              <a:t>.</a:t>
            </a:r>
            <a:r>
              <a:rPr lang="en" sz="1100" b="1">
                <a:solidFill>
                  <a:srgbClr val="AA3731"/>
                </a:solidFill>
                <a:latin typeface="Roboto Mono"/>
                <a:ea typeface="Roboto Mono"/>
                <a:cs typeface="Roboto Mono"/>
                <a:sym typeface="Roboto Mono"/>
              </a:rPr>
              <a:t>get</a:t>
            </a:r>
            <a:r>
              <a:rPr lang="en" sz="1100">
                <a:solidFill>
                  <a:srgbClr val="333333"/>
                </a:solidFill>
                <a:latin typeface="Roboto Mono"/>
                <a:ea typeface="Roboto Mono"/>
                <a:cs typeface="Roboto Mono"/>
                <a:sym typeface="Roboto Mono"/>
              </a:rPr>
              <a:t>(</a:t>
            </a:r>
            <a:r>
              <a:rPr lang="en" sz="1100">
                <a:solidFill>
                  <a:srgbClr val="777777"/>
                </a:solidFill>
                <a:latin typeface="Roboto Mono"/>
                <a:ea typeface="Roboto Mono"/>
                <a:cs typeface="Roboto Mono"/>
                <a:sym typeface="Roboto Mono"/>
              </a:rPr>
              <a:t>'</a:t>
            </a:r>
            <a:r>
              <a:rPr lang="en" sz="1100">
                <a:solidFill>
                  <a:srgbClr val="448C27"/>
                </a:solidFill>
                <a:latin typeface="Roboto Mono"/>
                <a:ea typeface="Roboto Mono"/>
                <a:cs typeface="Roboto Mono"/>
                <a:sym typeface="Roboto Mono"/>
              </a:rPr>
              <a:t>/</a:t>
            </a:r>
            <a:r>
              <a:rPr lang="en" sz="1100">
                <a:solidFill>
                  <a:srgbClr val="777777"/>
                </a:solidFill>
                <a:latin typeface="Roboto Mono"/>
                <a:ea typeface="Roboto Mono"/>
                <a:cs typeface="Roboto Mono"/>
                <a:sym typeface="Roboto Mono"/>
              </a:rPr>
              <a:t>',</a:t>
            </a:r>
            <a:r>
              <a:rPr lang="en" sz="1100">
                <a:solidFill>
                  <a:srgbClr val="333333"/>
                </a:solidFill>
                <a:latin typeface="Roboto Mono"/>
                <a:ea typeface="Roboto Mono"/>
                <a:cs typeface="Roboto Mono"/>
                <a:sym typeface="Roboto Mono"/>
              </a:rPr>
              <a:t> </a:t>
            </a:r>
            <a:r>
              <a:rPr lang="en" sz="1100">
                <a:solidFill>
                  <a:srgbClr val="777777"/>
                </a:solidFill>
                <a:latin typeface="Roboto Mono"/>
                <a:ea typeface="Roboto Mono"/>
                <a:cs typeface="Roboto Mono"/>
                <a:sym typeface="Roboto Mono"/>
              </a:rPr>
              <a:t>(</a:t>
            </a:r>
            <a:r>
              <a:rPr lang="en" sz="1100">
                <a:solidFill>
                  <a:srgbClr val="7A3E9D"/>
                </a:solidFill>
                <a:latin typeface="Roboto Mono"/>
                <a:ea typeface="Roboto Mono"/>
                <a:cs typeface="Roboto Mono"/>
                <a:sym typeface="Roboto Mono"/>
              </a:rPr>
              <a:t>req</a:t>
            </a:r>
            <a:r>
              <a:rPr lang="en" sz="1100">
                <a:solidFill>
                  <a:srgbClr val="777777"/>
                </a:solidFill>
                <a:latin typeface="Roboto Mono"/>
                <a:ea typeface="Roboto Mono"/>
                <a:cs typeface="Roboto Mono"/>
                <a:sym typeface="Roboto Mono"/>
              </a:rPr>
              <a:t>,</a:t>
            </a:r>
            <a:r>
              <a:rPr lang="en" sz="1100">
                <a:solidFill>
                  <a:srgbClr val="333333"/>
                </a:solidFill>
                <a:latin typeface="Roboto Mono"/>
                <a:ea typeface="Roboto Mono"/>
                <a:cs typeface="Roboto Mono"/>
                <a:sym typeface="Roboto Mono"/>
              </a:rPr>
              <a:t> </a:t>
            </a:r>
            <a:r>
              <a:rPr lang="en" sz="1100">
                <a:solidFill>
                  <a:srgbClr val="7A3E9D"/>
                </a:solidFill>
                <a:latin typeface="Roboto Mono"/>
                <a:ea typeface="Roboto Mono"/>
                <a:cs typeface="Roboto Mono"/>
                <a:sym typeface="Roboto Mono"/>
              </a:rPr>
              <a:t>res</a:t>
            </a:r>
            <a:r>
              <a:rPr lang="en" sz="1100">
                <a:solidFill>
                  <a:srgbClr val="777777"/>
                </a:solidFill>
                <a:latin typeface="Roboto Mono"/>
                <a:ea typeface="Roboto Mono"/>
                <a:cs typeface="Roboto Mono"/>
                <a:sym typeface="Roboto Mono"/>
              </a:rPr>
              <a:t>)</a:t>
            </a:r>
            <a:r>
              <a:rPr lang="en" sz="1100">
                <a:solidFill>
                  <a:srgbClr val="333333"/>
                </a:solidFill>
                <a:latin typeface="Roboto Mono"/>
                <a:ea typeface="Roboto Mono"/>
                <a:cs typeface="Roboto Mono"/>
                <a:sym typeface="Roboto Mono"/>
              </a:rPr>
              <a:t> </a:t>
            </a:r>
            <a:r>
              <a:rPr lang="en" sz="1100">
                <a:solidFill>
                  <a:srgbClr val="7A3E9D"/>
                </a:solidFill>
                <a:latin typeface="Roboto Mono"/>
                <a:ea typeface="Roboto Mono"/>
                <a:cs typeface="Roboto Mono"/>
                <a:sym typeface="Roboto Mono"/>
              </a:rPr>
              <a:t>=&gt;</a:t>
            </a:r>
            <a:r>
              <a:rPr lang="en" sz="1100">
                <a:solidFill>
                  <a:srgbClr val="333333"/>
                </a:solidFill>
                <a:latin typeface="Roboto Mono"/>
                <a:ea typeface="Roboto Mono"/>
                <a:cs typeface="Roboto Mono"/>
                <a:sym typeface="Roboto Mono"/>
              </a:rPr>
              <a:t> </a:t>
            </a:r>
            <a:r>
              <a:rPr lang="en" sz="1100">
                <a:solidFill>
                  <a:srgbClr val="777777"/>
                </a:solidFill>
                <a:latin typeface="Roboto Mono"/>
                <a:ea typeface="Roboto Mono"/>
                <a:cs typeface="Roboto Mono"/>
                <a:sym typeface="Roboto Mono"/>
              </a:rPr>
              <a:t>{</a:t>
            </a:r>
            <a:endParaRPr sz="11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100">
                <a:solidFill>
                  <a:srgbClr val="333333"/>
                </a:solidFill>
                <a:latin typeface="Roboto Mono"/>
                <a:ea typeface="Roboto Mono"/>
                <a:cs typeface="Roboto Mono"/>
                <a:sym typeface="Roboto Mono"/>
              </a:rPr>
              <a:t> </a:t>
            </a:r>
            <a:r>
              <a:rPr lang="en" sz="1100">
                <a:solidFill>
                  <a:srgbClr val="7A3E9D"/>
                </a:solidFill>
                <a:latin typeface="Roboto Mono"/>
                <a:ea typeface="Roboto Mono"/>
                <a:cs typeface="Roboto Mono"/>
                <a:sym typeface="Roboto Mono"/>
              </a:rPr>
              <a:t>log</a:t>
            </a:r>
            <a:r>
              <a:rPr lang="en" sz="1100">
                <a:solidFill>
                  <a:srgbClr val="777777"/>
                </a:solidFill>
                <a:latin typeface="Roboto Mono"/>
                <a:ea typeface="Roboto Mono"/>
                <a:cs typeface="Roboto Mono"/>
                <a:sym typeface="Roboto Mono"/>
              </a:rPr>
              <a:t>.</a:t>
            </a:r>
            <a:r>
              <a:rPr lang="en" sz="1100" b="1">
                <a:solidFill>
                  <a:srgbClr val="AA3731"/>
                </a:solidFill>
                <a:latin typeface="Roboto Mono"/>
                <a:ea typeface="Roboto Mono"/>
                <a:cs typeface="Roboto Mono"/>
                <a:sym typeface="Roboto Mono"/>
              </a:rPr>
              <a:t>write</a:t>
            </a:r>
            <a:r>
              <a:rPr lang="en" sz="1100">
                <a:solidFill>
                  <a:srgbClr val="333333"/>
                </a:solidFill>
                <a:latin typeface="Roboto Mono"/>
                <a:ea typeface="Roboto Mono"/>
                <a:cs typeface="Roboto Mono"/>
                <a:sym typeface="Roboto Mono"/>
              </a:rPr>
              <a:t>(</a:t>
            </a:r>
            <a:r>
              <a:rPr lang="en" sz="1100">
                <a:solidFill>
                  <a:srgbClr val="7A3E9D"/>
                </a:solidFill>
                <a:latin typeface="Roboto Mono"/>
                <a:ea typeface="Roboto Mono"/>
                <a:cs typeface="Roboto Mono"/>
                <a:sym typeface="Roboto Mono"/>
              </a:rPr>
              <a:t>req</a:t>
            </a:r>
            <a:r>
              <a:rPr lang="en" sz="1100">
                <a:solidFill>
                  <a:srgbClr val="777777"/>
                </a:solidFill>
                <a:latin typeface="Roboto Mono"/>
                <a:ea typeface="Roboto Mono"/>
                <a:cs typeface="Roboto Mono"/>
                <a:sym typeface="Roboto Mono"/>
              </a:rPr>
              <a:t>.</a:t>
            </a:r>
            <a:r>
              <a:rPr lang="en" sz="1100">
                <a:solidFill>
                  <a:srgbClr val="7A3E9D"/>
                </a:solidFill>
                <a:latin typeface="Roboto Mono"/>
                <a:ea typeface="Roboto Mono"/>
                <a:cs typeface="Roboto Mono"/>
                <a:sym typeface="Roboto Mono"/>
              </a:rPr>
              <a:t>url</a:t>
            </a:r>
            <a:r>
              <a:rPr lang="en" sz="1100">
                <a:solidFill>
                  <a:srgbClr val="333333"/>
                </a:solidFill>
                <a:latin typeface="Roboto Mono"/>
                <a:ea typeface="Roboto Mono"/>
                <a:cs typeface="Roboto Mono"/>
                <a:sym typeface="Roboto Mono"/>
              </a:rPr>
              <a:t>)</a:t>
            </a:r>
            <a:r>
              <a:rPr lang="en" sz="1100">
                <a:solidFill>
                  <a:srgbClr val="777777"/>
                </a:solidFill>
                <a:latin typeface="Roboto Mono"/>
                <a:ea typeface="Roboto Mono"/>
                <a:cs typeface="Roboto Mono"/>
                <a:sym typeface="Roboto Mono"/>
              </a:rPr>
              <a:t>;</a:t>
            </a:r>
            <a:endParaRPr sz="11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100">
                <a:solidFill>
                  <a:srgbClr val="333333"/>
                </a:solidFill>
                <a:latin typeface="Roboto Mono"/>
                <a:ea typeface="Roboto Mono"/>
                <a:cs typeface="Roboto Mono"/>
                <a:sym typeface="Roboto Mono"/>
              </a:rPr>
              <a:t> </a:t>
            </a:r>
            <a:r>
              <a:rPr lang="en" sz="1100">
                <a:solidFill>
                  <a:srgbClr val="7A3E9D"/>
                </a:solidFill>
                <a:latin typeface="Roboto Mono"/>
                <a:ea typeface="Roboto Mono"/>
                <a:cs typeface="Roboto Mono"/>
                <a:sym typeface="Roboto Mono"/>
              </a:rPr>
              <a:t>res</a:t>
            </a:r>
            <a:r>
              <a:rPr lang="en" sz="1100">
                <a:solidFill>
                  <a:srgbClr val="777777"/>
                </a:solidFill>
                <a:latin typeface="Roboto Mono"/>
                <a:ea typeface="Roboto Mono"/>
                <a:cs typeface="Roboto Mono"/>
                <a:sym typeface="Roboto Mono"/>
              </a:rPr>
              <a:t>.</a:t>
            </a:r>
            <a:r>
              <a:rPr lang="en" sz="1100" b="1">
                <a:solidFill>
                  <a:srgbClr val="AA3731"/>
                </a:solidFill>
                <a:latin typeface="Roboto Mono"/>
                <a:ea typeface="Roboto Mono"/>
                <a:cs typeface="Roboto Mono"/>
                <a:sym typeface="Roboto Mono"/>
              </a:rPr>
              <a:t>status</a:t>
            </a:r>
            <a:r>
              <a:rPr lang="en" sz="1100">
                <a:solidFill>
                  <a:srgbClr val="333333"/>
                </a:solidFill>
                <a:latin typeface="Roboto Mono"/>
                <a:ea typeface="Roboto Mono"/>
                <a:cs typeface="Roboto Mono"/>
                <a:sym typeface="Roboto Mono"/>
              </a:rPr>
              <a:t>(</a:t>
            </a:r>
            <a:r>
              <a:rPr lang="en" sz="1100">
                <a:solidFill>
                  <a:srgbClr val="AB6526"/>
                </a:solidFill>
                <a:latin typeface="Roboto Mono"/>
                <a:ea typeface="Roboto Mono"/>
                <a:cs typeface="Roboto Mono"/>
                <a:sym typeface="Roboto Mono"/>
              </a:rPr>
              <a:t>200</a:t>
            </a:r>
            <a:r>
              <a:rPr lang="en" sz="1100">
                <a:solidFill>
                  <a:srgbClr val="333333"/>
                </a:solidFill>
                <a:latin typeface="Roboto Mono"/>
                <a:ea typeface="Roboto Mono"/>
                <a:cs typeface="Roboto Mono"/>
                <a:sym typeface="Roboto Mono"/>
              </a:rPr>
              <a:t>)</a:t>
            </a:r>
            <a:r>
              <a:rPr lang="en" sz="1100">
                <a:solidFill>
                  <a:srgbClr val="777777"/>
                </a:solidFill>
                <a:latin typeface="Roboto Mono"/>
                <a:ea typeface="Roboto Mono"/>
                <a:cs typeface="Roboto Mono"/>
                <a:sym typeface="Roboto Mono"/>
              </a:rPr>
              <a:t>.</a:t>
            </a:r>
            <a:r>
              <a:rPr lang="en" sz="1100" b="1">
                <a:solidFill>
                  <a:srgbClr val="AA3731"/>
                </a:solidFill>
                <a:latin typeface="Roboto Mono"/>
                <a:ea typeface="Roboto Mono"/>
                <a:cs typeface="Roboto Mono"/>
                <a:sym typeface="Roboto Mono"/>
              </a:rPr>
              <a:t>send</a:t>
            </a:r>
            <a:r>
              <a:rPr lang="en" sz="1100">
                <a:solidFill>
                  <a:srgbClr val="333333"/>
                </a:solidFill>
                <a:latin typeface="Roboto Mono"/>
                <a:ea typeface="Roboto Mono"/>
                <a:cs typeface="Roboto Mono"/>
                <a:sym typeface="Roboto Mono"/>
              </a:rPr>
              <a:t>(</a:t>
            </a:r>
            <a:r>
              <a:rPr lang="en" sz="1100">
                <a:solidFill>
                  <a:srgbClr val="777777"/>
                </a:solidFill>
                <a:latin typeface="Roboto Mono"/>
                <a:ea typeface="Roboto Mono"/>
                <a:cs typeface="Roboto Mono"/>
                <a:sym typeface="Roboto Mono"/>
              </a:rPr>
              <a:t>'</a:t>
            </a:r>
            <a:r>
              <a:rPr lang="en" sz="1100">
                <a:solidFill>
                  <a:srgbClr val="448C27"/>
                </a:solidFill>
                <a:latin typeface="Roboto Mono"/>
                <a:ea typeface="Roboto Mono"/>
                <a:cs typeface="Roboto Mono"/>
                <a:sym typeface="Roboto Mono"/>
              </a:rPr>
              <a:t>hello world</a:t>
            </a:r>
            <a:r>
              <a:rPr lang="en" sz="1100">
                <a:solidFill>
                  <a:srgbClr val="777777"/>
                </a:solidFill>
                <a:latin typeface="Roboto Mono"/>
                <a:ea typeface="Roboto Mono"/>
                <a:cs typeface="Roboto Mono"/>
                <a:sym typeface="Roboto Mono"/>
              </a:rPr>
              <a:t>'</a:t>
            </a:r>
            <a:r>
              <a:rPr lang="en" sz="1100">
                <a:solidFill>
                  <a:srgbClr val="333333"/>
                </a:solidFill>
                <a:latin typeface="Roboto Mono"/>
                <a:ea typeface="Roboto Mono"/>
                <a:cs typeface="Roboto Mono"/>
                <a:sym typeface="Roboto Mono"/>
              </a:rPr>
              <a:t>)</a:t>
            </a:r>
            <a:r>
              <a:rPr lang="en" sz="1100">
                <a:solidFill>
                  <a:srgbClr val="777777"/>
                </a:solidFill>
                <a:latin typeface="Roboto Mono"/>
                <a:ea typeface="Roboto Mono"/>
                <a:cs typeface="Roboto Mono"/>
                <a:sym typeface="Roboto Mono"/>
              </a:rPr>
              <a:t>;</a:t>
            </a:r>
            <a:endParaRPr sz="11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100">
                <a:solidFill>
                  <a:srgbClr val="777777"/>
                </a:solidFill>
                <a:latin typeface="Roboto Mono"/>
                <a:ea typeface="Roboto Mono"/>
                <a:cs typeface="Roboto Mono"/>
                <a:sym typeface="Roboto Mono"/>
              </a:rPr>
              <a:t>}</a:t>
            </a:r>
            <a:r>
              <a:rPr lang="en" sz="1100">
                <a:solidFill>
                  <a:srgbClr val="333333"/>
                </a:solidFill>
                <a:latin typeface="Roboto Mono"/>
                <a:ea typeface="Roboto Mono"/>
                <a:cs typeface="Roboto Mono"/>
                <a:sym typeface="Roboto Mono"/>
              </a:rPr>
              <a:t>)</a:t>
            </a:r>
            <a:r>
              <a:rPr lang="en" sz="1100">
                <a:solidFill>
                  <a:srgbClr val="777777"/>
                </a:solidFill>
                <a:latin typeface="Roboto Mono"/>
                <a:ea typeface="Roboto Mono"/>
                <a:cs typeface="Roboto Mono"/>
                <a:sym typeface="Roboto Mono"/>
              </a:rPr>
              <a:t>;</a:t>
            </a:r>
            <a:endParaRPr sz="11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100">
                <a:solidFill>
                  <a:srgbClr val="7A3E9D"/>
                </a:solidFill>
                <a:latin typeface="Roboto Mono"/>
                <a:ea typeface="Roboto Mono"/>
                <a:cs typeface="Roboto Mono"/>
                <a:sym typeface="Roboto Mono"/>
              </a:rPr>
              <a:t>app</a:t>
            </a:r>
            <a:r>
              <a:rPr lang="en" sz="1100">
                <a:solidFill>
                  <a:srgbClr val="777777"/>
                </a:solidFill>
                <a:latin typeface="Roboto Mono"/>
                <a:ea typeface="Roboto Mono"/>
                <a:cs typeface="Roboto Mono"/>
                <a:sym typeface="Roboto Mono"/>
              </a:rPr>
              <a:t>.</a:t>
            </a:r>
            <a:r>
              <a:rPr lang="en" sz="1100" b="1">
                <a:solidFill>
                  <a:srgbClr val="AA3731"/>
                </a:solidFill>
                <a:latin typeface="Roboto Mono"/>
                <a:ea typeface="Roboto Mono"/>
                <a:cs typeface="Roboto Mono"/>
                <a:sym typeface="Roboto Mono"/>
              </a:rPr>
              <a:t>listen</a:t>
            </a:r>
            <a:r>
              <a:rPr lang="en" sz="1100">
                <a:solidFill>
                  <a:srgbClr val="333333"/>
                </a:solidFill>
                <a:latin typeface="Roboto Mono"/>
                <a:ea typeface="Roboto Mono"/>
                <a:cs typeface="Roboto Mono"/>
                <a:sym typeface="Roboto Mono"/>
              </a:rPr>
              <a:t>(</a:t>
            </a:r>
            <a:r>
              <a:rPr lang="en" sz="1100">
                <a:solidFill>
                  <a:srgbClr val="AB6526"/>
                </a:solidFill>
                <a:latin typeface="Roboto Mono"/>
                <a:ea typeface="Roboto Mono"/>
                <a:cs typeface="Roboto Mono"/>
                <a:sym typeface="Roboto Mono"/>
              </a:rPr>
              <a:t>8080</a:t>
            </a:r>
            <a:r>
              <a:rPr lang="en" sz="1100">
                <a:solidFill>
                  <a:srgbClr val="333333"/>
                </a:solidFill>
                <a:latin typeface="Roboto Mono"/>
                <a:ea typeface="Roboto Mono"/>
                <a:cs typeface="Roboto Mono"/>
                <a:sym typeface="Roboto Mono"/>
              </a:rPr>
              <a:t>)</a:t>
            </a:r>
            <a:r>
              <a:rPr lang="en" sz="1100">
                <a:solidFill>
                  <a:srgbClr val="777777"/>
                </a:solidFill>
                <a:latin typeface="Roboto Mono"/>
                <a:ea typeface="Roboto Mono"/>
                <a:cs typeface="Roboto Mono"/>
                <a:sym typeface="Roboto Mono"/>
              </a:rPr>
              <a:t>;</a:t>
            </a:r>
            <a:endParaRPr sz="11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1100">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1100">
                <a:solidFill>
                  <a:srgbClr val="777777"/>
                </a:solidFill>
                <a:latin typeface="Roboto Mono"/>
                <a:ea typeface="Roboto Mono"/>
                <a:cs typeface="Roboto Mono"/>
                <a:sym typeface="Roboto Mono"/>
              </a:rPr>
              <a:t>// Full example </a:t>
            </a:r>
            <a:r>
              <a:rPr lang="en" sz="1100" u="sng">
                <a:solidFill>
                  <a:schemeClr val="hlink"/>
                </a:solidFill>
                <a:latin typeface="Roboto Mono"/>
                <a:ea typeface="Roboto Mono"/>
                <a:cs typeface="Roboto Mono"/>
                <a:sym typeface="Roboto Mono"/>
                <a:hlinkClick r:id="rId3"/>
              </a:rPr>
              <a:t>here</a:t>
            </a:r>
            <a:r>
              <a:rPr lang="en" sz="1100">
                <a:solidFill>
                  <a:srgbClr val="777777"/>
                </a:solidFill>
                <a:latin typeface="Roboto Mono"/>
                <a:ea typeface="Roboto Mono"/>
                <a:cs typeface="Roboto Mono"/>
                <a:sym typeface="Roboto Mono"/>
              </a:rPr>
              <a:t>.</a:t>
            </a:r>
            <a:endParaRPr sz="1100">
              <a:solidFill>
                <a:srgbClr val="777777"/>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Wasn't Garbage Collection supposed to solve this?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3869788" y="915249"/>
            <a:ext cx="4851675" cy="3313025"/>
          </a:xfrm>
          <a:prstGeom prst="rect">
            <a:avLst/>
          </a:prstGeom>
          <a:noFill/>
          <a:ln>
            <a:noFill/>
          </a:ln>
        </p:spPr>
      </p:pic>
      <p:sp>
        <p:nvSpPr>
          <p:cNvPr id="96" name="Google Shape;96;p18"/>
          <p:cNvSpPr txBox="1">
            <a:spLocks noGrp="1"/>
          </p:cNvSpPr>
          <p:nvPr>
            <p:ph type="body" idx="1"/>
          </p:nvPr>
        </p:nvSpPr>
        <p:spPr>
          <a:xfrm>
            <a:off x="226075" y="328300"/>
            <a:ext cx="2808000" cy="430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GC can only collect what it </a:t>
            </a:r>
            <a:r>
              <a:rPr lang="en" i="1"/>
              <a:t>knows</a:t>
            </a:r>
            <a:r>
              <a:rPr lang="en"/>
              <a:t> not to be in use.</a:t>
            </a:r>
            <a:endParaRPr/>
          </a:p>
          <a:p>
            <a:pPr marL="0" lvl="0" indent="0" algn="l" rtl="0">
              <a:spcBef>
                <a:spcPts val="1600"/>
              </a:spcBef>
              <a:spcAft>
                <a:spcPts val="0"/>
              </a:spcAft>
              <a:buNone/>
            </a:pPr>
            <a:r>
              <a:rPr lang="en"/>
              <a:t>"Objects that are </a:t>
            </a:r>
            <a:r>
              <a:rPr lang="en" i="1"/>
              <a:t>reachable</a:t>
            </a:r>
            <a:r>
              <a:rPr lang="en"/>
              <a:t> from roots are not garbage."</a:t>
            </a:r>
            <a:endParaRPr/>
          </a:p>
          <a:p>
            <a:pPr marL="0" lvl="0" indent="0" algn="l" rtl="0">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265500" y="1830600"/>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Avoiding Memory Leaks</a:t>
            </a:r>
            <a:endParaRPr/>
          </a:p>
        </p:txBody>
      </p:sp>
      <p:sp>
        <p:nvSpPr>
          <p:cNvPr id="102" name="Google Shape;102;p1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Don't write any code yourself</a:t>
            </a:r>
            <a:endParaRPr/>
          </a:p>
          <a:p>
            <a:pPr marL="457200" lvl="0" indent="-342900" algn="l" rtl="0">
              <a:spcBef>
                <a:spcPts val="0"/>
              </a:spcBef>
              <a:spcAft>
                <a:spcPts val="0"/>
              </a:spcAft>
              <a:buSzPts val="1800"/>
              <a:buChar char="●"/>
            </a:pPr>
            <a:r>
              <a:rPr lang="en"/>
              <a:t>Don't use code from anyone else</a:t>
            </a:r>
            <a:endParaRPr/>
          </a:p>
          <a:p>
            <a:pPr marL="457200" lvl="0" indent="-342900" algn="l" rtl="0">
              <a:spcBef>
                <a:spcPts val="0"/>
              </a:spcBef>
              <a:spcAft>
                <a:spcPts val="0"/>
              </a:spcAft>
              <a:buSzPts val="1800"/>
              <a:buChar char="●"/>
            </a:pPr>
            <a:r>
              <a:rPr lang="en"/>
              <a:t>Avoid computers completely</a:t>
            </a:r>
            <a:endParaRPr/>
          </a:p>
          <a:p>
            <a:pPr marL="457200" lvl="0" indent="-342900" algn="l" rtl="0">
              <a:spcBef>
                <a:spcPts val="0"/>
              </a:spcBef>
              <a:spcAft>
                <a:spcPts val="0"/>
              </a:spcAft>
              <a:buSzPts val="1800"/>
              <a:buChar char="●"/>
            </a:pPr>
            <a:r>
              <a:rPr lang="en"/>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1"/>
                                        <p:tgtEl>
                                          <p:spTgt spid="1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
                                            <p:txEl>
                                              <p:pRg st="1" end="1"/>
                                            </p:txEl>
                                          </p:spTgt>
                                        </p:tgtEl>
                                        <p:attrNameLst>
                                          <p:attrName>style.visibility</p:attrName>
                                        </p:attrNameLst>
                                      </p:cBhvr>
                                      <p:to>
                                        <p:strVal val="visible"/>
                                      </p:to>
                                    </p:set>
                                    <p:animEffect transition="in" filter="fade">
                                      <p:cBhvr>
                                        <p:cTn id="12" dur="1"/>
                                        <p:tgtEl>
                                          <p:spTgt spid="1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
                                            <p:txEl>
                                              <p:pRg st="2" end="2"/>
                                            </p:txEl>
                                          </p:spTgt>
                                        </p:tgtEl>
                                        <p:attrNameLst>
                                          <p:attrName>style.visibility</p:attrName>
                                        </p:attrNameLst>
                                      </p:cBhvr>
                                      <p:to>
                                        <p:strVal val="visible"/>
                                      </p:to>
                                    </p:set>
                                    <p:animEffect transition="in" filter="fade">
                                      <p:cBhvr>
                                        <p:cTn id="17" dur="1"/>
                                        <p:tgtEl>
                                          <p:spTgt spid="1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
                                            <p:txEl>
                                              <p:pRg st="3" end="3"/>
                                            </p:txEl>
                                          </p:spTgt>
                                        </p:tgtEl>
                                        <p:attrNameLst>
                                          <p:attrName>style.visibility</p:attrName>
                                        </p:attrNameLst>
                                      </p:cBhvr>
                                      <p:to>
                                        <p:strVal val="visible"/>
                                      </p:to>
                                    </p:set>
                                    <p:animEffect transition="in" filter="fade">
                                      <p:cBhvr>
                                        <p:cTn id="22" dur="1"/>
                                        <p:tgtEl>
                                          <p:spTgt spid="10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Understanding Leaks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13" name="Google Shape;113;p21"/>
          <p:cNvSpPr txBox="1">
            <a:spLocks noGrp="1"/>
          </p:cNvSpPr>
          <p:nvPr>
            <p:ph type="body" idx="1"/>
          </p:nvPr>
        </p:nvSpPr>
        <p:spPr>
          <a:xfrm>
            <a:off x="226075" y="1741800"/>
            <a:ext cx="2808000" cy="2887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Garbage allocated on each request</a:t>
            </a:r>
            <a:endParaRPr/>
          </a:p>
          <a:p>
            <a:pPr marL="457200" lvl="0" indent="-304800" algn="l" rtl="0">
              <a:spcBef>
                <a:spcPts val="0"/>
              </a:spcBef>
              <a:spcAft>
                <a:spcPts val="0"/>
              </a:spcAft>
              <a:buSzPts val="1200"/>
              <a:buChar char="●"/>
            </a:pPr>
            <a:r>
              <a:rPr lang="en"/>
              <a:t>Nothing holds onto the garbage</a:t>
            </a:r>
            <a:endParaRPr/>
          </a:p>
          <a:p>
            <a:pPr marL="457200" lvl="0" indent="-304800" algn="l" rtl="0">
              <a:spcBef>
                <a:spcPts val="0"/>
              </a:spcBef>
              <a:spcAft>
                <a:spcPts val="0"/>
              </a:spcAft>
              <a:buSzPts val="1200"/>
              <a:buChar char="●"/>
            </a:pPr>
            <a:r>
              <a:rPr lang="en"/>
              <a:t>No leaks</a:t>
            </a:r>
            <a:endParaRPr/>
          </a:p>
        </p:txBody>
      </p:sp>
      <p:sp>
        <p:nvSpPr>
          <p:cNvPr id="114" name="Google Shape;114;p21"/>
          <p:cNvSpPr txBox="1"/>
          <p:nvPr/>
        </p:nvSpPr>
        <p:spPr>
          <a:xfrm>
            <a:off x="3409650" y="1741800"/>
            <a:ext cx="5335200" cy="165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rgbClr val="7A3E9D"/>
                </a:solidFill>
                <a:latin typeface="Roboto Mono"/>
                <a:ea typeface="Roboto Mono"/>
                <a:cs typeface="Roboto Mono"/>
                <a:sym typeface="Roboto Mono"/>
              </a:rPr>
              <a:t>app</a:t>
            </a:r>
            <a:r>
              <a:rPr lang="en">
                <a:solidFill>
                  <a:srgbClr val="777777"/>
                </a:solidFill>
                <a:latin typeface="Roboto Mono"/>
                <a:ea typeface="Roboto Mono"/>
                <a:cs typeface="Roboto Mono"/>
                <a:sym typeface="Roboto Mono"/>
              </a:rPr>
              <a:t>.</a:t>
            </a:r>
            <a:r>
              <a:rPr lang="en" b="1">
                <a:solidFill>
                  <a:srgbClr val="AA3731"/>
                </a:solidFill>
                <a:latin typeface="Roboto Mono"/>
                <a:ea typeface="Roboto Mono"/>
                <a:cs typeface="Roboto Mono"/>
                <a:sym typeface="Roboto Mono"/>
              </a:rPr>
              <a:t>get</a:t>
            </a:r>
            <a:r>
              <a:rPr lang="en">
                <a:solidFill>
                  <a:srgbClr val="333333"/>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r>
              <a:rPr lang="en">
                <a:solidFill>
                  <a:srgbClr val="448C27"/>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 </a:t>
            </a:r>
            <a:r>
              <a:rPr lang="en">
                <a:solidFill>
                  <a:srgbClr val="777777"/>
                </a:solidFill>
                <a:latin typeface="Roboto Mono"/>
                <a:ea typeface="Roboto Mono"/>
                <a:cs typeface="Roboto Mono"/>
                <a:sym typeface="Roboto Mono"/>
              </a:rPr>
              <a:t>(</a:t>
            </a:r>
            <a:r>
              <a:rPr lang="en">
                <a:solidFill>
                  <a:srgbClr val="7A3E9D"/>
                </a:solidFill>
                <a:latin typeface="Roboto Mono"/>
                <a:ea typeface="Roboto Mono"/>
                <a:cs typeface="Roboto Mono"/>
                <a:sym typeface="Roboto Mono"/>
              </a:rPr>
              <a:t>req</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res</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=&gt;</a:t>
            </a:r>
            <a:r>
              <a:rPr lang="en">
                <a:solidFill>
                  <a:srgbClr val="333333"/>
                </a:solidFill>
                <a:latin typeface="Roboto Mono"/>
                <a:ea typeface="Roboto Mono"/>
                <a:cs typeface="Roboto Mono"/>
                <a:sym typeface="Roboto Mono"/>
              </a:rPr>
              <a:t> </a:t>
            </a:r>
            <a:r>
              <a:rPr lang="en">
                <a:solidFill>
                  <a:srgbClr val="777777"/>
                </a:solidFill>
                <a:latin typeface="Roboto Mono"/>
                <a:ea typeface="Roboto Mono"/>
                <a:cs typeface="Roboto Mono"/>
                <a:sym typeface="Roboto Mono"/>
              </a:rPr>
              <a:t>{</a:t>
            </a:r>
            <a:endParaRPr>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const</a:t>
            </a: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garbage</a:t>
            </a:r>
            <a:r>
              <a:rPr lang="en">
                <a:solidFill>
                  <a:srgbClr val="333333"/>
                </a:solidFill>
                <a:latin typeface="Roboto Mono"/>
                <a:ea typeface="Roboto Mono"/>
                <a:cs typeface="Roboto Mono"/>
                <a:sym typeface="Roboto Mono"/>
              </a:rPr>
              <a:t> </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 </a:t>
            </a:r>
            <a:r>
              <a:rPr lang="en">
                <a:solidFill>
                  <a:srgbClr val="777777"/>
                </a:solidFill>
                <a:latin typeface="Roboto Mono"/>
                <a:ea typeface="Roboto Mono"/>
                <a:cs typeface="Roboto Mono"/>
                <a:sym typeface="Roboto Mono"/>
              </a:rPr>
              <a:t>new</a:t>
            </a:r>
            <a:r>
              <a:rPr lang="en">
                <a:solidFill>
                  <a:srgbClr val="333333"/>
                </a:solidFill>
                <a:latin typeface="Roboto Mono"/>
                <a:ea typeface="Roboto Mono"/>
                <a:cs typeface="Roboto Mono"/>
                <a:sym typeface="Roboto Mono"/>
              </a:rPr>
              <a:t> </a:t>
            </a:r>
            <a:r>
              <a:rPr lang="en" b="1">
                <a:solidFill>
                  <a:srgbClr val="7A3E9D"/>
                </a:solidFill>
                <a:latin typeface="Roboto Mono"/>
                <a:ea typeface="Roboto Mono"/>
                <a:cs typeface="Roboto Mono"/>
                <a:sym typeface="Roboto Mono"/>
              </a:rPr>
              <a:t>Array</a:t>
            </a:r>
            <a:r>
              <a:rPr lang="en">
                <a:solidFill>
                  <a:srgbClr val="333333"/>
                </a:solidFill>
                <a:latin typeface="Roboto Mono"/>
                <a:ea typeface="Roboto Mono"/>
                <a:cs typeface="Roboto Mono"/>
                <a:sym typeface="Roboto Mono"/>
              </a:rPr>
              <a:t>(</a:t>
            </a:r>
            <a:r>
              <a:rPr lang="en">
                <a:solidFill>
                  <a:srgbClr val="AB6526"/>
                </a:solidFill>
                <a:latin typeface="Roboto Mono"/>
                <a:ea typeface="Roboto Mono"/>
                <a:cs typeface="Roboto Mono"/>
                <a:sym typeface="Roboto Mono"/>
              </a:rPr>
              <a:t>100000</a:t>
            </a:r>
            <a:r>
              <a:rPr lang="en">
                <a:solidFill>
                  <a:srgbClr val="333333"/>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endParaRPr>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res</a:t>
            </a:r>
            <a:r>
              <a:rPr lang="en">
                <a:solidFill>
                  <a:srgbClr val="777777"/>
                </a:solidFill>
                <a:latin typeface="Roboto Mono"/>
                <a:ea typeface="Roboto Mono"/>
                <a:cs typeface="Roboto Mono"/>
                <a:sym typeface="Roboto Mono"/>
              </a:rPr>
              <a:t>.</a:t>
            </a:r>
            <a:r>
              <a:rPr lang="en" b="1">
                <a:solidFill>
                  <a:srgbClr val="AA3731"/>
                </a:solidFill>
                <a:latin typeface="Roboto Mono"/>
                <a:ea typeface="Roboto Mono"/>
                <a:cs typeface="Roboto Mono"/>
                <a:sym typeface="Roboto Mono"/>
              </a:rPr>
              <a:t>status</a:t>
            </a:r>
            <a:r>
              <a:rPr lang="en">
                <a:solidFill>
                  <a:srgbClr val="333333"/>
                </a:solidFill>
                <a:latin typeface="Roboto Mono"/>
                <a:ea typeface="Roboto Mono"/>
                <a:cs typeface="Roboto Mono"/>
                <a:sym typeface="Roboto Mono"/>
              </a:rPr>
              <a:t>(</a:t>
            </a:r>
            <a:r>
              <a:rPr lang="en">
                <a:solidFill>
                  <a:srgbClr val="AB6526"/>
                </a:solidFill>
                <a:latin typeface="Roboto Mono"/>
                <a:ea typeface="Roboto Mono"/>
                <a:cs typeface="Roboto Mono"/>
                <a:sym typeface="Roboto Mono"/>
              </a:rPr>
              <a:t>200</a:t>
            </a:r>
            <a:r>
              <a:rPr lang="en">
                <a:solidFill>
                  <a:srgbClr val="333333"/>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r>
              <a:rPr lang="en" b="1">
                <a:solidFill>
                  <a:srgbClr val="AA3731"/>
                </a:solidFill>
                <a:latin typeface="Roboto Mono"/>
                <a:ea typeface="Roboto Mono"/>
                <a:cs typeface="Roboto Mono"/>
                <a:sym typeface="Roboto Mono"/>
              </a:rPr>
              <a:t>send</a:t>
            </a:r>
            <a:r>
              <a:rPr lang="en">
                <a:solidFill>
                  <a:srgbClr val="333333"/>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r>
              <a:rPr lang="en">
                <a:solidFill>
                  <a:srgbClr val="448C27"/>
                </a:solidFill>
                <a:latin typeface="Roboto Mono"/>
                <a:ea typeface="Roboto Mono"/>
                <a:cs typeface="Roboto Mono"/>
                <a:sym typeface="Roboto Mono"/>
              </a:rPr>
              <a:t>hello world!</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endParaRPr>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endParaRPr>
              <a:solidFill>
                <a:srgbClr val="777777"/>
              </a:solidFill>
              <a:latin typeface="Roboto Mono"/>
              <a:ea typeface="Roboto Mono"/>
              <a:cs typeface="Roboto Mono"/>
              <a:sym typeface="Roboto Mono"/>
            </a:endParaRPr>
          </a:p>
          <a:p>
            <a:pPr marL="0" lvl="0" indent="0" algn="l" rtl="0">
              <a:spcBef>
                <a:spcPts val="0"/>
              </a:spcBef>
              <a:spcAft>
                <a:spcPts val="0"/>
              </a:spcAft>
              <a:buNone/>
            </a:pPr>
            <a:endParaRPr>
              <a:latin typeface="Roboto Mono"/>
              <a:ea typeface="Roboto Mono"/>
              <a:cs typeface="Roboto Mono"/>
              <a:sym typeface="Roboto Mono"/>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4FFFFF2-186E-4819-8CB6-7EC45308C4B4}"/>
                  </a:ext>
                </a:extLst>
              </p14:cNvPr>
              <p14:cNvContentPartPr/>
              <p14:nvPr/>
            </p14:nvContentPartPr>
            <p14:xfrm>
              <a:off x="5524560" y="3767040"/>
              <a:ext cx="360" cy="360"/>
            </p14:xfrm>
          </p:contentPart>
        </mc:Choice>
        <mc:Fallback>
          <p:pic>
            <p:nvPicPr>
              <p:cNvPr id="2" name="Ink 1">
                <a:extLst>
                  <a:ext uri="{FF2B5EF4-FFF2-40B4-BE49-F238E27FC236}">
                    <a16:creationId xmlns:a16="http://schemas.microsoft.com/office/drawing/2014/main" id="{24FFFFF2-186E-4819-8CB6-7EC45308C4B4}"/>
                  </a:ext>
                </a:extLst>
              </p:cNvPr>
              <p:cNvPicPr/>
              <p:nvPr/>
            </p:nvPicPr>
            <p:blipFill>
              <a:blip r:embed="rId4"/>
              <a:stretch>
                <a:fillRect/>
              </a:stretch>
            </p:blipFill>
            <p:spPr>
              <a:xfrm>
                <a:off x="5515200" y="3757680"/>
                <a:ext cx="19080" cy="1908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20" name="Google Shape;120;p22"/>
          <p:cNvSpPr txBox="1">
            <a:spLocks noGrp="1"/>
          </p:cNvSpPr>
          <p:nvPr>
            <p:ph type="body" idx="1"/>
          </p:nvPr>
        </p:nvSpPr>
        <p:spPr>
          <a:xfrm>
            <a:off x="226075" y="1741800"/>
            <a:ext cx="2808000" cy="288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Each request now holds onto garbage</a:t>
            </a:r>
            <a:endParaRPr/>
          </a:p>
          <a:p>
            <a:pPr marL="457200" lvl="0" indent="-304800" algn="l" rtl="0">
              <a:spcBef>
                <a:spcPts val="0"/>
              </a:spcBef>
              <a:spcAft>
                <a:spcPts val="0"/>
              </a:spcAft>
              <a:buSzPts val="1200"/>
              <a:buChar char="●"/>
            </a:pPr>
            <a:r>
              <a:rPr lang="en"/>
              <a:t>Requests are short lived</a:t>
            </a:r>
            <a:endParaRPr/>
          </a:p>
          <a:p>
            <a:pPr marL="457200" lvl="0" indent="-304800" algn="l" rtl="0">
              <a:spcBef>
                <a:spcPts val="0"/>
              </a:spcBef>
              <a:spcAft>
                <a:spcPts val="0"/>
              </a:spcAft>
              <a:buSzPts val="1200"/>
              <a:buChar char="●"/>
            </a:pPr>
            <a:r>
              <a:rPr lang="en"/>
              <a:t>Not a leaks.</a:t>
            </a:r>
            <a:endParaRPr/>
          </a:p>
        </p:txBody>
      </p:sp>
      <p:sp>
        <p:nvSpPr>
          <p:cNvPr id="121" name="Google Shape;121;p22"/>
          <p:cNvSpPr txBox="1"/>
          <p:nvPr/>
        </p:nvSpPr>
        <p:spPr>
          <a:xfrm>
            <a:off x="3409650" y="1741800"/>
            <a:ext cx="5335200" cy="165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rgbClr val="7A3E9D"/>
                </a:solidFill>
                <a:latin typeface="Roboto Mono"/>
                <a:ea typeface="Roboto Mono"/>
                <a:cs typeface="Roboto Mono"/>
                <a:sym typeface="Roboto Mono"/>
              </a:rPr>
              <a:t>app</a:t>
            </a:r>
            <a:r>
              <a:rPr lang="en">
                <a:solidFill>
                  <a:srgbClr val="777777"/>
                </a:solidFill>
                <a:latin typeface="Roboto Mono"/>
                <a:ea typeface="Roboto Mono"/>
                <a:cs typeface="Roboto Mono"/>
                <a:sym typeface="Roboto Mono"/>
              </a:rPr>
              <a:t>.</a:t>
            </a:r>
            <a:r>
              <a:rPr lang="en" b="1">
                <a:solidFill>
                  <a:srgbClr val="AA3731"/>
                </a:solidFill>
                <a:latin typeface="Roboto Mono"/>
                <a:ea typeface="Roboto Mono"/>
                <a:cs typeface="Roboto Mono"/>
                <a:sym typeface="Roboto Mono"/>
              </a:rPr>
              <a:t>get</a:t>
            </a:r>
            <a:r>
              <a:rPr lang="en">
                <a:solidFill>
                  <a:srgbClr val="333333"/>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r>
              <a:rPr lang="en">
                <a:solidFill>
                  <a:srgbClr val="448C27"/>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 </a:t>
            </a:r>
            <a:r>
              <a:rPr lang="en">
                <a:solidFill>
                  <a:srgbClr val="777777"/>
                </a:solidFill>
                <a:latin typeface="Roboto Mono"/>
                <a:ea typeface="Roboto Mono"/>
                <a:cs typeface="Roboto Mono"/>
                <a:sym typeface="Roboto Mono"/>
              </a:rPr>
              <a:t>(</a:t>
            </a:r>
            <a:r>
              <a:rPr lang="en">
                <a:solidFill>
                  <a:srgbClr val="7A3E9D"/>
                </a:solidFill>
                <a:latin typeface="Roboto Mono"/>
                <a:ea typeface="Roboto Mono"/>
                <a:cs typeface="Roboto Mono"/>
                <a:sym typeface="Roboto Mono"/>
              </a:rPr>
              <a:t>req</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res</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=&gt;</a:t>
            </a:r>
            <a:r>
              <a:rPr lang="en">
                <a:solidFill>
                  <a:srgbClr val="333333"/>
                </a:solidFill>
                <a:latin typeface="Roboto Mono"/>
                <a:ea typeface="Roboto Mono"/>
                <a:cs typeface="Roboto Mono"/>
                <a:sym typeface="Roboto Mono"/>
              </a:rPr>
              <a:t> </a:t>
            </a:r>
            <a:r>
              <a:rPr lang="en">
                <a:solidFill>
                  <a:srgbClr val="777777"/>
                </a:solidFill>
                <a:latin typeface="Roboto Mono"/>
                <a:ea typeface="Roboto Mono"/>
                <a:cs typeface="Roboto Mono"/>
                <a:sym typeface="Roboto Mono"/>
              </a:rPr>
              <a:t>{</a:t>
            </a:r>
            <a:endParaRPr>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req.garbage = </a:t>
            </a:r>
            <a:r>
              <a:rPr lang="en">
                <a:solidFill>
                  <a:srgbClr val="777777"/>
                </a:solidFill>
                <a:latin typeface="Roboto Mono"/>
                <a:ea typeface="Roboto Mono"/>
                <a:cs typeface="Roboto Mono"/>
                <a:sym typeface="Roboto Mono"/>
              </a:rPr>
              <a:t>new</a:t>
            </a:r>
            <a:r>
              <a:rPr lang="en">
                <a:solidFill>
                  <a:srgbClr val="333333"/>
                </a:solidFill>
                <a:latin typeface="Roboto Mono"/>
                <a:ea typeface="Roboto Mono"/>
                <a:cs typeface="Roboto Mono"/>
                <a:sym typeface="Roboto Mono"/>
              </a:rPr>
              <a:t> </a:t>
            </a:r>
            <a:r>
              <a:rPr lang="en" b="1">
                <a:solidFill>
                  <a:srgbClr val="7A3E9D"/>
                </a:solidFill>
                <a:latin typeface="Roboto Mono"/>
                <a:ea typeface="Roboto Mono"/>
                <a:cs typeface="Roboto Mono"/>
                <a:sym typeface="Roboto Mono"/>
              </a:rPr>
              <a:t>Array</a:t>
            </a:r>
            <a:r>
              <a:rPr lang="en">
                <a:solidFill>
                  <a:srgbClr val="333333"/>
                </a:solidFill>
                <a:latin typeface="Roboto Mono"/>
                <a:ea typeface="Roboto Mono"/>
                <a:cs typeface="Roboto Mono"/>
                <a:sym typeface="Roboto Mono"/>
              </a:rPr>
              <a:t>(</a:t>
            </a:r>
            <a:r>
              <a:rPr lang="en">
                <a:solidFill>
                  <a:srgbClr val="AB6526"/>
                </a:solidFill>
                <a:latin typeface="Roboto Mono"/>
                <a:ea typeface="Roboto Mono"/>
                <a:cs typeface="Roboto Mono"/>
                <a:sym typeface="Roboto Mono"/>
              </a:rPr>
              <a:t>100000</a:t>
            </a:r>
            <a:r>
              <a:rPr lang="en">
                <a:solidFill>
                  <a:srgbClr val="333333"/>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endParaRPr>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a:solidFill>
                  <a:srgbClr val="333333"/>
                </a:solidFill>
                <a:latin typeface="Roboto Mono"/>
                <a:ea typeface="Roboto Mono"/>
                <a:cs typeface="Roboto Mono"/>
                <a:sym typeface="Roboto Mono"/>
              </a:rPr>
              <a:t> </a:t>
            </a:r>
            <a:r>
              <a:rPr lang="en">
                <a:solidFill>
                  <a:srgbClr val="7A3E9D"/>
                </a:solidFill>
                <a:latin typeface="Roboto Mono"/>
                <a:ea typeface="Roboto Mono"/>
                <a:cs typeface="Roboto Mono"/>
                <a:sym typeface="Roboto Mono"/>
              </a:rPr>
              <a:t>res</a:t>
            </a:r>
            <a:r>
              <a:rPr lang="en">
                <a:solidFill>
                  <a:srgbClr val="777777"/>
                </a:solidFill>
                <a:latin typeface="Roboto Mono"/>
                <a:ea typeface="Roboto Mono"/>
                <a:cs typeface="Roboto Mono"/>
                <a:sym typeface="Roboto Mono"/>
              </a:rPr>
              <a:t>.</a:t>
            </a:r>
            <a:r>
              <a:rPr lang="en" b="1">
                <a:solidFill>
                  <a:srgbClr val="AA3731"/>
                </a:solidFill>
                <a:latin typeface="Roboto Mono"/>
                <a:ea typeface="Roboto Mono"/>
                <a:cs typeface="Roboto Mono"/>
                <a:sym typeface="Roboto Mono"/>
              </a:rPr>
              <a:t>status</a:t>
            </a:r>
            <a:r>
              <a:rPr lang="en">
                <a:solidFill>
                  <a:srgbClr val="333333"/>
                </a:solidFill>
                <a:latin typeface="Roboto Mono"/>
                <a:ea typeface="Roboto Mono"/>
                <a:cs typeface="Roboto Mono"/>
                <a:sym typeface="Roboto Mono"/>
              </a:rPr>
              <a:t>(</a:t>
            </a:r>
            <a:r>
              <a:rPr lang="en">
                <a:solidFill>
                  <a:srgbClr val="AB6526"/>
                </a:solidFill>
                <a:latin typeface="Roboto Mono"/>
                <a:ea typeface="Roboto Mono"/>
                <a:cs typeface="Roboto Mono"/>
                <a:sym typeface="Roboto Mono"/>
              </a:rPr>
              <a:t>200</a:t>
            </a:r>
            <a:r>
              <a:rPr lang="en">
                <a:solidFill>
                  <a:srgbClr val="333333"/>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r>
              <a:rPr lang="en" b="1">
                <a:solidFill>
                  <a:srgbClr val="AA3731"/>
                </a:solidFill>
                <a:latin typeface="Roboto Mono"/>
                <a:ea typeface="Roboto Mono"/>
                <a:cs typeface="Roboto Mono"/>
                <a:sym typeface="Roboto Mono"/>
              </a:rPr>
              <a:t>send</a:t>
            </a:r>
            <a:r>
              <a:rPr lang="en">
                <a:solidFill>
                  <a:srgbClr val="333333"/>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r>
              <a:rPr lang="en">
                <a:solidFill>
                  <a:srgbClr val="448C27"/>
                </a:solidFill>
                <a:latin typeface="Roboto Mono"/>
                <a:ea typeface="Roboto Mono"/>
                <a:cs typeface="Roboto Mono"/>
                <a:sym typeface="Roboto Mono"/>
              </a:rPr>
              <a:t>hello world!</a:t>
            </a: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endParaRPr>
              <a:solidFill>
                <a:srgbClr val="777777"/>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a:solidFill>
                  <a:srgbClr val="777777"/>
                </a:solidFill>
                <a:latin typeface="Roboto Mono"/>
                <a:ea typeface="Roboto Mono"/>
                <a:cs typeface="Roboto Mono"/>
                <a:sym typeface="Roboto Mono"/>
              </a:rPr>
              <a:t>}</a:t>
            </a:r>
            <a:r>
              <a:rPr lang="en">
                <a:solidFill>
                  <a:srgbClr val="333333"/>
                </a:solidFill>
                <a:latin typeface="Roboto Mono"/>
                <a:ea typeface="Roboto Mono"/>
                <a:cs typeface="Roboto Mono"/>
                <a:sym typeface="Roboto Mono"/>
              </a:rPr>
              <a:t>)</a:t>
            </a:r>
            <a:r>
              <a:rPr lang="en">
                <a:solidFill>
                  <a:srgbClr val="777777"/>
                </a:solidFill>
                <a:latin typeface="Roboto Mono"/>
                <a:ea typeface="Roboto Mono"/>
                <a:cs typeface="Roboto Mono"/>
                <a:sym typeface="Roboto Mono"/>
              </a:rPr>
              <a:t>;</a:t>
            </a:r>
            <a:endParaRPr>
              <a:solidFill>
                <a:srgbClr val="7A3E9D"/>
              </a:solidFill>
              <a:latin typeface="Roboto Mono"/>
              <a:ea typeface="Roboto Mono"/>
              <a:cs typeface="Roboto Mono"/>
              <a:sym typeface="Roboto Mono"/>
            </a:endParaRPr>
          </a:p>
          <a:p>
            <a:pPr marL="0" lvl="0" indent="0" algn="l" rtl="0">
              <a:spcBef>
                <a:spcPts val="0"/>
              </a:spcBef>
              <a:spcAft>
                <a:spcPts val="0"/>
              </a:spcAft>
              <a:buNone/>
            </a:pPr>
            <a:endParaRPr>
              <a:latin typeface="Roboto Mono"/>
              <a:ea typeface="Roboto Mono"/>
              <a:cs typeface="Roboto Mono"/>
              <a:sym typeface="Roboto Mono"/>
            </a:endParaRPr>
          </a:p>
          <a:p>
            <a:pPr marL="0" lvl="0" indent="0" algn="l" rtl="0">
              <a:spcBef>
                <a:spcPts val="0"/>
              </a:spcBef>
              <a:spcAft>
                <a:spcPts val="0"/>
              </a:spcAft>
              <a:buNone/>
            </a:pPr>
            <a:endParaRPr>
              <a:solidFill>
                <a:srgbClr val="7A3E9D"/>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1643</Words>
  <Application>Microsoft Office PowerPoint</Application>
  <PresentationFormat>On-screen Show (16:9)</PresentationFormat>
  <Paragraphs>218</Paragraphs>
  <Slides>33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Roboto Mono</vt:lpstr>
      <vt:lpstr>Roboto</vt:lpstr>
      <vt:lpstr>Material</vt:lpstr>
      <vt:lpstr>PowerPoint Presentation</vt:lpstr>
      <vt:lpstr>PowerPoint Presentation</vt:lpstr>
      <vt:lpstr>PowerPoint Presentation</vt:lpstr>
      <vt:lpstr>Wasn't Garbage Collection supposed to solve this?</vt:lpstr>
      <vt:lpstr>PowerPoint Presentation</vt:lpstr>
      <vt:lpstr>Avoiding Memory Leaks</vt:lpstr>
      <vt:lpstr>Understanding Leaks</vt:lpstr>
      <vt:lpstr>PowerPoint Presentation</vt:lpstr>
      <vt:lpstr>PowerPoint Presentation</vt:lpstr>
      <vt:lpstr>Memory leaks happen when expected short lived objects are attached to long lived ones.</vt:lpstr>
      <vt:lpstr>PowerPoint Presentation</vt:lpstr>
      <vt:lpstr>PowerPoint Presentation</vt:lpstr>
      <vt:lpstr>Leaks* can be non-obvious</vt:lpstr>
      <vt:lpstr>Leaks can be completely unexpected</vt:lpstr>
      <vt:lpstr>Debugging Leaks</vt:lpstr>
      <vt:lpstr>Questions</vt:lpstr>
      <vt:lpstr>process.memoryUsage</vt:lpstr>
      <vt:lpstr>Heap Snapshots</vt:lpstr>
      <vt:lpstr>PowerPoint Presentation</vt:lpstr>
      <vt:lpstr>Heap Snapshots</vt:lpstr>
      <vt:lpstr>Allocation Timeline</vt:lpstr>
      <vt:lpstr>PowerPoint Presentation</vt:lpstr>
      <vt:lpstr>Allocation Timeline</vt:lpstr>
      <vt:lpstr>Sampling Heap Profiler</vt:lpstr>
      <vt:lpstr>PowerPoint Presentation</vt:lpstr>
      <vt:lpstr>Sampling Heap Profiler</vt:lpstr>
      <vt:lpstr>Native Leaks</vt:lpstr>
      <vt:lpstr>Native Leaks</vt:lpstr>
      <vt:lpstr>More Resources</vt:lpstr>
      <vt:lpstr>Leaks happen.</vt:lpstr>
      <vt:lpstr>Try the tools today.</vt:lpstr>
      <vt:lpstr>Be prepared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Subramanian Murugan</dc:creator>
  <cp:lastModifiedBy>Subramanian Murugan</cp:lastModifiedBy>
  <cp:revision>2</cp:revision>
  <dcterms:modified xsi:type="dcterms:W3CDTF">2021-09-11T07:52:34Z</dcterms:modified>
</cp:coreProperties>
</file>